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2"/>
  </p:sldMasterIdLst>
  <p:notesMasterIdLst>
    <p:notesMasterId r:id="rId23"/>
  </p:notesMasterIdLst>
  <p:sldIdLst>
    <p:sldId id="259" r:id="rId24"/>
    <p:sldId id="262" r:id="rId25"/>
    <p:sldId id="265" r:id="rId26"/>
    <p:sldId id="280" r:id="rId27"/>
    <p:sldId id="283" r:id="rId28"/>
    <p:sldId id="268" r:id="rId29"/>
    <p:sldId id="286" r:id="rId30"/>
    <p:sldId id="289" r:id="rId31"/>
    <p:sldId id="292" r:id="rId32"/>
    <p:sldId id="271" r:id="rId33"/>
    <p:sldId id="295" r:id="rId34"/>
    <p:sldId id="298" r:id="rId35"/>
    <p:sldId id="301" r:id="rId36"/>
    <p:sldId id="274" r:id="rId37"/>
    <p:sldId id="304" r:id="rId38"/>
    <p:sldId id="307" r:id="rId39"/>
    <p:sldId id="277" r:id="rId40"/>
    <p:sldId id="310" r:id="rId41"/>
    <p:sldId id="313" r:id="rId42"/>
    <p:sldId id="316" r:id="rId43"/>
  </p:sldIdLst>
  <p:sldSz cx="12192000" cy="6858000"/>
  <p:notesSz cx="6858000" cy="9144000"/>
  <p:custDataLst>
    <p:custData r:id="rId1"/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slideMaster" Target="slideMasters/slideMaster1.xml" /><Relationship Id="rId23" Type="http://schemas.openxmlformats.org/officeDocument/2006/relationships/notesMaster" Target="notesMasters/notesMaster1.xml" /><Relationship Id="rId24" Type="http://schemas.openxmlformats.org/officeDocument/2006/relationships/slide" Target="slides/slide1.xml" /><Relationship Id="rId25" Type="http://schemas.openxmlformats.org/officeDocument/2006/relationships/slide" Target="slides/slide2.xml" /><Relationship Id="rId26" Type="http://schemas.openxmlformats.org/officeDocument/2006/relationships/slide" Target="slides/slide3.xml" /><Relationship Id="rId27" Type="http://schemas.openxmlformats.org/officeDocument/2006/relationships/slide" Target="slides/slide4.xml" /><Relationship Id="rId28" Type="http://schemas.openxmlformats.org/officeDocument/2006/relationships/slide" Target="slides/slide5.xml" /><Relationship Id="rId29" Type="http://schemas.openxmlformats.org/officeDocument/2006/relationships/slide" Target="slides/slide6.xml" /><Relationship Id="rId3" Type="http://schemas.openxmlformats.org/officeDocument/2006/relationships/customXml" Target="../customXml/item3.xml" /><Relationship Id="rId30" Type="http://schemas.openxmlformats.org/officeDocument/2006/relationships/slide" Target="slides/slide7.xml" /><Relationship Id="rId31" Type="http://schemas.openxmlformats.org/officeDocument/2006/relationships/slide" Target="slides/slide8.xml" /><Relationship Id="rId32" Type="http://schemas.openxmlformats.org/officeDocument/2006/relationships/slide" Target="slides/slide9.xml" /><Relationship Id="rId33" Type="http://schemas.openxmlformats.org/officeDocument/2006/relationships/slide" Target="slides/slide10.xml" /><Relationship Id="rId34" Type="http://schemas.openxmlformats.org/officeDocument/2006/relationships/slide" Target="slides/slide11.xml" /><Relationship Id="rId35" Type="http://schemas.openxmlformats.org/officeDocument/2006/relationships/slide" Target="slides/slide12.xml" /><Relationship Id="rId36" Type="http://schemas.openxmlformats.org/officeDocument/2006/relationships/slide" Target="slides/slide13.xml" /><Relationship Id="rId37" Type="http://schemas.openxmlformats.org/officeDocument/2006/relationships/slide" Target="slides/slide14.xml" /><Relationship Id="rId38" Type="http://schemas.openxmlformats.org/officeDocument/2006/relationships/slide" Target="slides/slide15.xml" /><Relationship Id="rId39" Type="http://schemas.openxmlformats.org/officeDocument/2006/relationships/slide" Target="slides/slide16.xml" /><Relationship Id="rId4" Type="http://schemas.openxmlformats.org/officeDocument/2006/relationships/customXml" Target="../customXml/item4.xml" /><Relationship Id="rId40" Type="http://schemas.openxmlformats.org/officeDocument/2006/relationships/slide" Target="slides/slide17.xml" /><Relationship Id="rId41" Type="http://schemas.openxmlformats.org/officeDocument/2006/relationships/slide" Target="slides/slide18.xml" /><Relationship Id="rId42" Type="http://schemas.openxmlformats.org/officeDocument/2006/relationships/slide" Target="slides/slide19.xml" /><Relationship Id="rId43" Type="http://schemas.openxmlformats.org/officeDocument/2006/relationships/slide" Target="slides/slide20.xml" /><Relationship Id="rId44" Type="http://schemas.openxmlformats.org/officeDocument/2006/relationships/tags" Target="tags/tag243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532EF-9051-4398-A12A-3CDFD56B5C3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C03F-8407-4707-B87C-2F5B40D599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738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253613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24937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260323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394367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73315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240560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921"/>
        <p:cNvGrpSpPr/>
        <p:nvPr/>
      </p:nvGrpSpPr>
      <p:grpSpPr>
        <a:xfrm>
          <a:off x="0" y="0"/>
          <a:ext cx="0" cy="0"/>
        </a:xfrm>
      </p:grpSpPr>
      <p:sp>
        <p:nvSpPr>
          <p:cNvPr id="922" name="Google Shape;92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923" name="Google Shape;9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val="97608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252624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207520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390099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75818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18:24:33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51947788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C263BF-706F-45A4-BEDA-CB496FE520D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FE9561-9A43-4B04-8F71-9AB8734BED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E400A8-AB1F-49ED-A3A2-15A591C23CA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B52BBE-608E-4F24-8DE8-47FA47874A2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597613-67CD-4637-8DD4-E032CC354B7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8C0998D-D8BE-413D-8E0B-616892B2AC4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41BF9F7-2F6F-452E-9D84-1289C96E631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5075534-DF55-4860-8514-D79454F9A21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AE6DDFA-BF1B-4C06-A2B1-CBB791CFB38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D1DFCFC-4946-4E34-A6EF-0A75C8B7640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569E328-C5B5-4E49-9560-C73A776DE96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image" Target="../media/image1.png" /><Relationship Id="rId7" Type="http://schemas.openxmlformats.org/officeDocument/2006/relationships/customXml" Target="../../customXml/item2.xml" /><Relationship Id="rId8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png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customXml" Target="../../customXml/item11.xml" /><Relationship Id="rId8" Type="http://schemas.openxmlformats.org/officeDocument/2006/relationships/tags" Target="../tags/tag9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7.xml" /><Relationship Id="rId11" Type="http://schemas.openxmlformats.org/officeDocument/2006/relationships/tags" Target="../tags/tag108.xml" /><Relationship Id="rId12" Type="http://schemas.openxmlformats.org/officeDocument/2006/relationships/tags" Target="../tags/tag109.xml" /><Relationship Id="rId13" Type="http://schemas.openxmlformats.org/officeDocument/2006/relationships/tags" Target="../tags/tag110.xml" /><Relationship Id="rId14" Type="http://schemas.openxmlformats.org/officeDocument/2006/relationships/tags" Target="../tags/tag111.xml" /><Relationship Id="rId15" Type="http://schemas.openxmlformats.org/officeDocument/2006/relationships/tags" Target="../tags/tag112.xml" /><Relationship Id="rId16" Type="http://schemas.openxmlformats.org/officeDocument/2006/relationships/tags" Target="../tags/tag113.xml" /><Relationship Id="rId17" Type="http://schemas.openxmlformats.org/officeDocument/2006/relationships/tags" Target="../tags/tag114.xml" /><Relationship Id="rId18" Type="http://schemas.openxmlformats.org/officeDocument/2006/relationships/tags" Target="../tags/tag115.xml" /><Relationship Id="rId19" Type="http://schemas.openxmlformats.org/officeDocument/2006/relationships/tags" Target="../tags/tag116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117.xml" /><Relationship Id="rId21" Type="http://schemas.openxmlformats.org/officeDocument/2006/relationships/tags" Target="../tags/tag118.xml" /><Relationship Id="rId22" Type="http://schemas.openxmlformats.org/officeDocument/2006/relationships/tags" Target="../tags/tag119.xml" /><Relationship Id="rId23" Type="http://schemas.openxmlformats.org/officeDocument/2006/relationships/tags" Target="../tags/tag120.xml" /><Relationship Id="rId24" Type="http://schemas.openxmlformats.org/officeDocument/2006/relationships/tags" Target="../tags/tag121.xml" /><Relationship Id="rId25" Type="http://schemas.openxmlformats.org/officeDocument/2006/relationships/customXml" Target="../../customXml/item12.xml" /><Relationship Id="rId26" Type="http://schemas.openxmlformats.org/officeDocument/2006/relationships/tags" Target="../tags/tag122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Relationship Id="rId8" Type="http://schemas.openxmlformats.org/officeDocument/2006/relationships/tags" Target="../tags/tag105.xml" /><Relationship Id="rId9" Type="http://schemas.openxmlformats.org/officeDocument/2006/relationships/tags" Target="../tags/tag10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9.xml" /><Relationship Id="rId11" Type="http://schemas.openxmlformats.org/officeDocument/2006/relationships/tags" Target="../tags/tag130.xml" /><Relationship Id="rId12" Type="http://schemas.openxmlformats.org/officeDocument/2006/relationships/tags" Target="../tags/tag131.xml" /><Relationship Id="rId13" Type="http://schemas.openxmlformats.org/officeDocument/2006/relationships/tags" Target="../tags/tag132.xml" /><Relationship Id="rId14" Type="http://schemas.openxmlformats.org/officeDocument/2006/relationships/tags" Target="../tags/tag133.xml" /><Relationship Id="rId15" Type="http://schemas.openxmlformats.org/officeDocument/2006/relationships/tags" Target="../tags/tag134.xml" /><Relationship Id="rId16" Type="http://schemas.openxmlformats.org/officeDocument/2006/relationships/tags" Target="../tags/tag135.xml" /><Relationship Id="rId17" Type="http://schemas.openxmlformats.org/officeDocument/2006/relationships/tags" Target="../tags/tag136.xml" /><Relationship Id="rId18" Type="http://schemas.openxmlformats.org/officeDocument/2006/relationships/tags" Target="../tags/tag137.xml" /><Relationship Id="rId19" Type="http://schemas.openxmlformats.org/officeDocument/2006/relationships/tags" Target="../tags/tag138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139.xml" /><Relationship Id="rId21" Type="http://schemas.openxmlformats.org/officeDocument/2006/relationships/tags" Target="../tags/tag140.xml" /><Relationship Id="rId22" Type="http://schemas.openxmlformats.org/officeDocument/2006/relationships/tags" Target="../tags/tag141.xml" /><Relationship Id="rId23" Type="http://schemas.openxmlformats.org/officeDocument/2006/relationships/tags" Target="../tags/tag142.xml" /><Relationship Id="rId24" Type="http://schemas.openxmlformats.org/officeDocument/2006/relationships/tags" Target="../tags/tag143.xml" /><Relationship Id="rId25" Type="http://schemas.openxmlformats.org/officeDocument/2006/relationships/tags" Target="../tags/tag144.xml" /><Relationship Id="rId26" Type="http://schemas.openxmlformats.org/officeDocument/2006/relationships/tags" Target="../tags/tag145.xml" /><Relationship Id="rId27" Type="http://schemas.openxmlformats.org/officeDocument/2006/relationships/tags" Target="../tags/tag146.xml" /><Relationship Id="rId28" Type="http://schemas.openxmlformats.org/officeDocument/2006/relationships/tags" Target="../tags/tag147.xml" /><Relationship Id="rId29" Type="http://schemas.openxmlformats.org/officeDocument/2006/relationships/tags" Target="../tags/tag148.xml" /><Relationship Id="rId3" Type="http://schemas.openxmlformats.org/officeDocument/2006/relationships/tags" Target="../tags/tag123.xml" /><Relationship Id="rId30" Type="http://schemas.openxmlformats.org/officeDocument/2006/relationships/tags" Target="../tags/tag149.xml" /><Relationship Id="rId31" Type="http://schemas.openxmlformats.org/officeDocument/2006/relationships/tags" Target="../tags/tag150.xml" /><Relationship Id="rId32" Type="http://schemas.openxmlformats.org/officeDocument/2006/relationships/tags" Target="../tags/tag151.xml" /><Relationship Id="rId33" Type="http://schemas.openxmlformats.org/officeDocument/2006/relationships/tags" Target="../tags/tag152.xml" /><Relationship Id="rId34" Type="http://schemas.openxmlformats.org/officeDocument/2006/relationships/tags" Target="../tags/tag153.xml" /><Relationship Id="rId35" Type="http://schemas.openxmlformats.org/officeDocument/2006/relationships/tags" Target="../tags/tag154.xml" /><Relationship Id="rId36" Type="http://schemas.openxmlformats.org/officeDocument/2006/relationships/customXml" Target="../../customXml/item13.xml" /><Relationship Id="rId37" Type="http://schemas.openxmlformats.org/officeDocument/2006/relationships/tags" Target="../tags/tag155.xml" /><Relationship Id="rId4" Type="http://schemas.openxmlformats.org/officeDocument/2006/relationships/image" Target="../media/image7.jpeg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tags" Target="../tags/tag126.xml" /><Relationship Id="rId8" Type="http://schemas.openxmlformats.org/officeDocument/2006/relationships/tags" Target="../tags/tag127.xml" /><Relationship Id="rId9" Type="http://schemas.openxmlformats.org/officeDocument/2006/relationships/tags" Target="../tags/tag12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svg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13" Type="http://schemas.openxmlformats.org/officeDocument/2006/relationships/tags" Target="../tags/tag164.xml" /><Relationship Id="rId14" Type="http://schemas.openxmlformats.org/officeDocument/2006/relationships/tags" Target="../tags/tag165.xml" /><Relationship Id="rId15" Type="http://schemas.openxmlformats.org/officeDocument/2006/relationships/tags" Target="../tags/tag166.xml" /><Relationship Id="rId16" Type="http://schemas.openxmlformats.org/officeDocument/2006/relationships/tags" Target="../tags/tag167.xml" /><Relationship Id="rId17" Type="http://schemas.openxmlformats.org/officeDocument/2006/relationships/tags" Target="../tags/tag168.xml" /><Relationship Id="rId18" Type="http://schemas.openxmlformats.org/officeDocument/2006/relationships/tags" Target="../tags/tag169.xml" /><Relationship Id="rId19" Type="http://schemas.openxmlformats.org/officeDocument/2006/relationships/tags" Target="../tags/tag170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171.xml" /><Relationship Id="rId21" Type="http://schemas.openxmlformats.org/officeDocument/2006/relationships/tags" Target="../tags/tag172.xml" /><Relationship Id="rId22" Type="http://schemas.openxmlformats.org/officeDocument/2006/relationships/tags" Target="../tags/tag173.xml" /><Relationship Id="rId23" Type="http://schemas.openxmlformats.org/officeDocument/2006/relationships/tags" Target="../tags/tag174.xml" /><Relationship Id="rId24" Type="http://schemas.openxmlformats.org/officeDocument/2006/relationships/tags" Target="../tags/tag175.xml" /><Relationship Id="rId25" Type="http://schemas.openxmlformats.org/officeDocument/2006/relationships/tags" Target="../tags/tag176.xml" /><Relationship Id="rId26" Type="http://schemas.openxmlformats.org/officeDocument/2006/relationships/tags" Target="../tags/tag177.xml" /><Relationship Id="rId27" Type="http://schemas.openxmlformats.org/officeDocument/2006/relationships/tags" Target="../tags/tag178.xml" /><Relationship Id="rId28" Type="http://schemas.openxmlformats.org/officeDocument/2006/relationships/tags" Target="../tags/tag179.xml" /><Relationship Id="rId29" Type="http://schemas.openxmlformats.org/officeDocument/2006/relationships/tags" Target="../tags/tag180.xml" /><Relationship Id="rId3" Type="http://schemas.openxmlformats.org/officeDocument/2006/relationships/tags" Target="../tags/tag156.xml" /><Relationship Id="rId30" Type="http://schemas.openxmlformats.org/officeDocument/2006/relationships/tags" Target="../tags/tag181.xml" /><Relationship Id="rId31" Type="http://schemas.openxmlformats.org/officeDocument/2006/relationships/tags" Target="../tags/tag182.xml" /><Relationship Id="rId32" Type="http://schemas.openxmlformats.org/officeDocument/2006/relationships/tags" Target="../tags/tag183.xml" /><Relationship Id="rId33" Type="http://schemas.openxmlformats.org/officeDocument/2006/relationships/tags" Target="../tags/tag184.xml" /><Relationship Id="rId34" Type="http://schemas.openxmlformats.org/officeDocument/2006/relationships/tags" Target="../tags/tag185.xml" /><Relationship Id="rId35" Type="http://schemas.openxmlformats.org/officeDocument/2006/relationships/tags" Target="../tags/tag186.xml" /><Relationship Id="rId36" Type="http://schemas.openxmlformats.org/officeDocument/2006/relationships/customXml" Target="../../customXml/item14.xml" /><Relationship Id="rId37" Type="http://schemas.openxmlformats.org/officeDocument/2006/relationships/tags" Target="../tags/tag187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tags" Target="../tags/tag161.xml" /><Relationship Id="rId9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png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customXml" Target="../../customXml/item15.xml" /><Relationship Id="rId8" Type="http://schemas.openxmlformats.org/officeDocument/2006/relationships/tags" Target="../tags/tag19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9.xml" /><Relationship Id="rId11" Type="http://schemas.openxmlformats.org/officeDocument/2006/relationships/tags" Target="../tags/tag200.xml" /><Relationship Id="rId12" Type="http://schemas.openxmlformats.org/officeDocument/2006/relationships/tags" Target="../tags/tag201.xml" /><Relationship Id="rId13" Type="http://schemas.openxmlformats.org/officeDocument/2006/relationships/tags" Target="../tags/tag202.xml" /><Relationship Id="rId14" Type="http://schemas.openxmlformats.org/officeDocument/2006/relationships/tags" Target="../tags/tag203.xml" /><Relationship Id="rId15" Type="http://schemas.openxmlformats.org/officeDocument/2006/relationships/tags" Target="../tags/tag204.xml" /><Relationship Id="rId16" Type="http://schemas.openxmlformats.org/officeDocument/2006/relationships/tags" Target="../tags/tag205.xml" /><Relationship Id="rId17" Type="http://schemas.openxmlformats.org/officeDocument/2006/relationships/tags" Target="../tags/tag206.xml" /><Relationship Id="rId18" Type="http://schemas.openxmlformats.org/officeDocument/2006/relationships/tags" Target="../tags/tag207.xml" /><Relationship Id="rId19" Type="http://schemas.openxmlformats.org/officeDocument/2006/relationships/tags" Target="../tags/tag208.xml" /><Relationship Id="rId2" Type="http://schemas.openxmlformats.org/officeDocument/2006/relationships/notesSlide" Target="../notesSlides/notesSlide15.xml" /><Relationship Id="rId20" Type="http://schemas.openxmlformats.org/officeDocument/2006/relationships/customXml" Target="../../customXml/item16.xml" /><Relationship Id="rId21" Type="http://schemas.openxmlformats.org/officeDocument/2006/relationships/tags" Target="../tags/tag209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Relationship Id="rId7" Type="http://schemas.openxmlformats.org/officeDocument/2006/relationships/tags" Target="../tags/tag196.xml" /><Relationship Id="rId8" Type="http://schemas.openxmlformats.org/officeDocument/2006/relationships/tags" Target="../tags/tag197.xml" /><Relationship Id="rId9" Type="http://schemas.openxmlformats.org/officeDocument/2006/relationships/tags" Target="../tags/tag19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4.xml" /><Relationship Id="rId11" Type="http://schemas.openxmlformats.org/officeDocument/2006/relationships/tags" Target="../tags/tag215.xml" /><Relationship Id="rId12" Type="http://schemas.openxmlformats.org/officeDocument/2006/relationships/tags" Target="../tags/tag216.xml" /><Relationship Id="rId13" Type="http://schemas.openxmlformats.org/officeDocument/2006/relationships/tags" Target="../tags/tag217.xml" /><Relationship Id="rId14" Type="http://schemas.openxmlformats.org/officeDocument/2006/relationships/tags" Target="../tags/tag218.xml" /><Relationship Id="rId15" Type="http://schemas.openxmlformats.org/officeDocument/2006/relationships/tags" Target="../tags/tag219.xml" /><Relationship Id="rId16" Type="http://schemas.openxmlformats.org/officeDocument/2006/relationships/tags" Target="../tags/tag220.xml" /><Relationship Id="rId17" Type="http://schemas.openxmlformats.org/officeDocument/2006/relationships/tags" Target="../tags/tag221.xml" /><Relationship Id="rId18" Type="http://schemas.openxmlformats.org/officeDocument/2006/relationships/customXml" Target="../../customXml/item17.xml" /><Relationship Id="rId19" Type="http://schemas.openxmlformats.org/officeDocument/2006/relationships/tags" Target="../tags/tag22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10.xml" /><Relationship Id="rId4" Type="http://schemas.openxmlformats.org/officeDocument/2006/relationships/image" Target="../media/image10.jpeg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image" Target="../media/image11.jpeg" /><Relationship Id="rId8" Type="http://schemas.openxmlformats.org/officeDocument/2006/relationships/tags" Target="../tags/tag213.xml" /><Relationship Id="rId9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png" /><Relationship Id="rId4" Type="http://schemas.openxmlformats.org/officeDocument/2006/relationships/tags" Target="../tags/tag223.xml" /><Relationship Id="rId5" Type="http://schemas.openxmlformats.org/officeDocument/2006/relationships/tags" Target="../tags/tag224.xml" /><Relationship Id="rId6" Type="http://schemas.openxmlformats.org/officeDocument/2006/relationships/tags" Target="../tags/tag225.xml" /><Relationship Id="rId7" Type="http://schemas.openxmlformats.org/officeDocument/2006/relationships/customXml" Target="../../customXml/item18.xml" /><Relationship Id="rId8" Type="http://schemas.openxmlformats.org/officeDocument/2006/relationships/tags" Target="../tags/tag22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image" Target="../media/image13.jpeg" /><Relationship Id="rId6" Type="http://schemas.openxmlformats.org/officeDocument/2006/relationships/tags" Target="../tags/tag229.xml" /><Relationship Id="rId7" Type="http://schemas.openxmlformats.org/officeDocument/2006/relationships/tags" Target="../tags/tag230.xml" /><Relationship Id="rId8" Type="http://schemas.openxmlformats.org/officeDocument/2006/relationships/tags" Target="../tags/tag231.xml" /><Relationship Id="rId9" Type="http://schemas.openxmlformats.org/officeDocument/2006/relationships/customXml" Target="../../customXml/item1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8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image" Target="../media/image14.jpeg" /><Relationship Id="rId6" Type="http://schemas.openxmlformats.org/officeDocument/2006/relationships/tags" Target="../tags/tag235.xml" /><Relationship Id="rId7" Type="http://schemas.openxmlformats.org/officeDocument/2006/relationships/tags" Target="../tags/tag236.xml" /><Relationship Id="rId8" Type="http://schemas.openxmlformats.org/officeDocument/2006/relationships/tags" Target="../tags/tag237.xml" /><Relationship Id="rId9" Type="http://schemas.openxmlformats.org/officeDocument/2006/relationships/customXml" Target="../../customXml/item2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.xml" /><Relationship Id="rId11" Type="http://schemas.openxmlformats.org/officeDocument/2006/relationships/tags" Target="../tags/tag12.xml" /><Relationship Id="rId12" Type="http://schemas.openxmlformats.org/officeDocument/2006/relationships/tags" Target="../tags/tag13.xml" /><Relationship Id="rId13" Type="http://schemas.openxmlformats.org/officeDocument/2006/relationships/tags" Target="../tags/tag14.xml" /><Relationship Id="rId14" Type="http://schemas.openxmlformats.org/officeDocument/2006/relationships/tags" Target="../tags/tag15.xml" /><Relationship Id="rId15" Type="http://schemas.openxmlformats.org/officeDocument/2006/relationships/tags" Target="../tags/tag16.xml" /><Relationship Id="rId16" Type="http://schemas.openxmlformats.org/officeDocument/2006/relationships/tags" Target="../tags/tag17.xml" /><Relationship Id="rId17" Type="http://schemas.openxmlformats.org/officeDocument/2006/relationships/tags" Target="../tags/tag18.xml" /><Relationship Id="rId18" Type="http://schemas.openxmlformats.org/officeDocument/2006/relationships/tags" Target="../tags/tag19.xml" /><Relationship Id="rId19" Type="http://schemas.openxmlformats.org/officeDocument/2006/relationships/customXml" Target="../../customXml/item3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0.xml" /><Relationship Id="rId3" Type="http://schemas.openxmlformats.org/officeDocument/2006/relationships/image" Target="../media/image1.png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Relationship Id="rId7" Type="http://schemas.openxmlformats.org/officeDocument/2006/relationships/tags" Target="../tags/tag8.xml" /><Relationship Id="rId8" Type="http://schemas.openxmlformats.org/officeDocument/2006/relationships/tags" Target="../tags/tag9.xml" /><Relationship Id="rId9" Type="http://schemas.openxmlformats.org/officeDocument/2006/relationships/tags" Target="../tags/tag1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png" /><Relationship Id="rId4" Type="http://schemas.openxmlformats.org/officeDocument/2006/relationships/tags" Target="../tags/tag239.xml" /><Relationship Id="rId5" Type="http://schemas.openxmlformats.org/officeDocument/2006/relationships/tags" Target="../tags/tag240.xml" /><Relationship Id="rId6" Type="http://schemas.openxmlformats.org/officeDocument/2006/relationships/tags" Target="../tags/tag241.xml" /><Relationship Id="rId7" Type="http://schemas.openxmlformats.org/officeDocument/2006/relationships/customXml" Target="../../customXml/item21.xml" /><Relationship Id="rId8" Type="http://schemas.openxmlformats.org/officeDocument/2006/relationships/tags" Target="../tags/tag24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tags" Target="../tags/tag23.xml" /><Relationship Id="rId7" Type="http://schemas.openxmlformats.org/officeDocument/2006/relationships/customXml" Target="../../customXml/item4.xml" /><Relationship Id="rId8" Type="http://schemas.openxmlformats.org/officeDocument/2006/relationships/tags" Target="../tags/tag2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5.xml" /><Relationship Id="rId11" Type="http://schemas.openxmlformats.org/officeDocument/2006/relationships/tags" Target="../tags/tag30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5.xml" /><Relationship Id="rId4" Type="http://schemas.openxmlformats.org/officeDocument/2006/relationships/image" Target="../media/image2.jpeg" /><Relationship Id="rId5" Type="http://schemas.openxmlformats.org/officeDocument/2006/relationships/tags" Target="../tags/tag26.xml" /><Relationship Id="rId6" Type="http://schemas.openxmlformats.org/officeDocument/2006/relationships/image" Target="../media/image3.jpeg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tags" Target="../tags/tag39.xml" /><Relationship Id="rId13" Type="http://schemas.openxmlformats.org/officeDocument/2006/relationships/tags" Target="../tags/tag40.xml" /><Relationship Id="rId14" Type="http://schemas.openxmlformats.org/officeDocument/2006/relationships/tags" Target="../tags/tag41.xml" /><Relationship Id="rId15" Type="http://schemas.openxmlformats.org/officeDocument/2006/relationships/tags" Target="../tags/tag42.xml" /><Relationship Id="rId16" Type="http://schemas.openxmlformats.org/officeDocument/2006/relationships/tags" Target="../tags/tag43.xml" /><Relationship Id="rId17" Type="http://schemas.openxmlformats.org/officeDocument/2006/relationships/tags" Target="../tags/tag44.xml" /><Relationship Id="rId18" Type="http://schemas.openxmlformats.org/officeDocument/2006/relationships/customXml" Target="../../customXml/item6.xml" /><Relationship Id="rId19" Type="http://schemas.openxmlformats.org/officeDocument/2006/relationships/tags" Target="../tags/tag45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31.xml" /><Relationship Id="rId4" Type="http://schemas.openxmlformats.org/officeDocument/2006/relationships/image" Target="../media/image4.jpeg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customXml" Target="../../customXml/item7.xml" /><Relationship Id="rId8" Type="http://schemas.openxmlformats.org/officeDocument/2006/relationships/tags" Target="../tags/tag4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7.xml" /><Relationship Id="rId11" Type="http://schemas.openxmlformats.org/officeDocument/2006/relationships/tags" Target="../tags/tag58.xml" /><Relationship Id="rId12" Type="http://schemas.openxmlformats.org/officeDocument/2006/relationships/tags" Target="../tags/tag59.xml" /><Relationship Id="rId13" Type="http://schemas.openxmlformats.org/officeDocument/2006/relationships/tags" Target="../tags/tag60.xml" /><Relationship Id="rId14" Type="http://schemas.openxmlformats.org/officeDocument/2006/relationships/tags" Target="../tags/tag61.xml" /><Relationship Id="rId15" Type="http://schemas.openxmlformats.org/officeDocument/2006/relationships/tags" Target="../tags/tag62.xml" /><Relationship Id="rId16" Type="http://schemas.openxmlformats.org/officeDocument/2006/relationships/tags" Target="../tags/tag63.xml" /><Relationship Id="rId17" Type="http://schemas.openxmlformats.org/officeDocument/2006/relationships/tags" Target="../tags/tag64.xml" /><Relationship Id="rId18" Type="http://schemas.openxmlformats.org/officeDocument/2006/relationships/tags" Target="../tags/tag65.xml" /><Relationship Id="rId19" Type="http://schemas.openxmlformats.org/officeDocument/2006/relationships/tags" Target="../tags/tag66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67.xml" /><Relationship Id="rId21" Type="http://schemas.openxmlformats.org/officeDocument/2006/relationships/tags" Target="../tags/tag68.xml" /><Relationship Id="rId22" Type="http://schemas.openxmlformats.org/officeDocument/2006/relationships/tags" Target="../tags/tag69.xml" /><Relationship Id="rId23" Type="http://schemas.openxmlformats.org/officeDocument/2006/relationships/tags" Target="../tags/tag70.xml" /><Relationship Id="rId24" Type="http://schemas.openxmlformats.org/officeDocument/2006/relationships/tags" Target="../tags/tag71.xml" /><Relationship Id="rId25" Type="http://schemas.openxmlformats.org/officeDocument/2006/relationships/tags" Target="../tags/tag72.xml" /><Relationship Id="rId26" Type="http://schemas.openxmlformats.org/officeDocument/2006/relationships/tags" Target="../tags/tag73.xml" /><Relationship Id="rId27" Type="http://schemas.openxmlformats.org/officeDocument/2006/relationships/tags" Target="../tags/tag74.xml" /><Relationship Id="rId28" Type="http://schemas.openxmlformats.org/officeDocument/2006/relationships/customXml" Target="../../customXml/item8.xml" /><Relationship Id="rId29" Type="http://schemas.openxmlformats.org/officeDocument/2006/relationships/tags" Target="../tags/tag75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tags" Target="../tags/tag5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9.xml" /><Relationship Id="rId11" Type="http://schemas.openxmlformats.org/officeDocument/2006/relationships/tags" Target="../tags/tag81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image" Target="../media/image5.jpeg" /><Relationship Id="rId6" Type="http://schemas.openxmlformats.org/officeDocument/2006/relationships/tags" Target="../tags/tag78.xml" /><Relationship Id="rId7" Type="http://schemas.openxmlformats.org/officeDocument/2006/relationships/image" Target="../media/image6.jpeg" /><Relationship Id="rId8" Type="http://schemas.openxmlformats.org/officeDocument/2006/relationships/tags" Target="../tags/tag79.xml" /><Relationship Id="rId9" Type="http://schemas.openxmlformats.org/officeDocument/2006/relationships/tags" Target="../tags/tag8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9.xml" /><Relationship Id="rId11" Type="http://schemas.openxmlformats.org/officeDocument/2006/relationships/tags" Target="../tags/tag90.xml" /><Relationship Id="rId12" Type="http://schemas.openxmlformats.org/officeDocument/2006/relationships/tags" Target="../tags/tag91.xml" /><Relationship Id="rId13" Type="http://schemas.openxmlformats.org/officeDocument/2006/relationships/tags" Target="../tags/tag92.xml" /><Relationship Id="rId14" Type="http://schemas.openxmlformats.org/officeDocument/2006/relationships/tags" Target="../tags/tag93.xml" /><Relationship Id="rId15" Type="http://schemas.openxmlformats.org/officeDocument/2006/relationships/tags" Target="../tags/tag94.xml" /><Relationship Id="rId16" Type="http://schemas.openxmlformats.org/officeDocument/2006/relationships/customXml" Target="../../customXml/item10.xml" /><Relationship Id="rId17" Type="http://schemas.openxmlformats.org/officeDocument/2006/relationships/tags" Target="../tags/tag95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tags" Target="../tags/tag8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525977" y="97544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Text1"/>
          <p:cNvSpPr txBox="1"/>
          <p:nvPr>
            <p:custDataLst>
              <p:tags r:id="rId3"/>
            </p:custDataLst>
          </p:nvPr>
        </p:nvSpPr>
        <p:spPr>
          <a:xfrm>
            <a:off x="588073" y="1381539"/>
            <a:ext cx="6495633" cy="22967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8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pitchFamily="34" charset="-122"/>
                <a:ea typeface="微软雅黑" panose="020b0503020204020204" pitchFamily="34" charset="-122"/>
              </a:rPr>
              <a:t>海洋环境在军事决策中的应用分析</a:t>
            </a:r>
          </a:p>
        </p:txBody>
      </p:sp>
      <p:sp>
        <p:nvSpPr>
          <p:cNvPr id="8" name="Text2"/>
          <p:cNvSpPr txBox="1"/>
          <p:nvPr>
            <p:custDataLst>
              <p:tags r:id="rId4"/>
            </p:custDataLst>
          </p:nvPr>
        </p:nvSpPr>
        <p:spPr>
          <a:xfrm>
            <a:off x="588073" y="5476426"/>
            <a:ext cx="4277239" cy="6659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 analysis of marine environment in military decision-making</a:t>
            </a:r>
          </a:p>
        </p:txBody>
      </p:sp>
      <p:sp>
        <p:nvSpPr>
          <p:cNvPr id="9" name="Text3"/>
          <p:cNvSpPr txBox="1"/>
          <p:nvPr/>
        </p:nvSpPr>
        <p:spPr>
          <a:xfrm>
            <a:off x="588073" y="4018352"/>
            <a:ext cx="1794932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汇报人：尤小优</a:t>
            </a:r>
            <a:endParaRPr lang="zh-CN" altLang="en-US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4"/>
          <p:cNvSpPr txBox="1"/>
          <p:nvPr>
            <p:custDataLst>
              <p:tags r:id="rId5"/>
            </p:custDataLst>
          </p:nvPr>
        </p:nvSpPr>
        <p:spPr>
          <a:xfrm>
            <a:off x="2596508" y="4012182"/>
            <a:ext cx="1794932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2025.08.19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6" name="shape 25"/>
          <p:cNvPicPr>
            <a:picLocks noChangeAspect="1"/>
          </p:cNvPicPr>
          <p:nvPr/>
        </p:nvPicPr>
        <p:blipFill>
          <a:blip r:embed="rId6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6200000">
            <a:off x="936754" y="4819912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13" name="矩形 1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6971" y="275960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6" name="shape 25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sp>
        <p:nvSpPr>
          <p:cNvPr id="20" name="Text1"/>
          <p:cNvSpPr txBox="1"/>
          <p:nvPr>
            <p:custDataLst>
              <p:tags r:id="rId4"/>
            </p:custDataLst>
          </p:nvPr>
        </p:nvSpPr>
        <p:spPr>
          <a:xfrm>
            <a:off x="596330" y="3347531"/>
            <a:ext cx="6428541" cy="922020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rgbClr val="35CFE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仁川登陆的案例分析</a:t>
            </a:r>
          </a:p>
        </p:txBody>
      </p:sp>
      <p:sp>
        <p:nvSpPr>
          <p:cNvPr id="21" name="Text2"/>
          <p:cNvSpPr txBox="1"/>
          <p:nvPr>
            <p:custDataLst>
              <p:tags r:id="rId5"/>
            </p:custDataLst>
          </p:nvPr>
        </p:nvSpPr>
        <p:spPr>
          <a:xfrm>
            <a:off x="596179" y="4358598"/>
            <a:ext cx="6428693" cy="203068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Case analysis of Incheon landing</a:t>
            </a:r>
          </a:p>
        </p:txBody>
      </p:sp>
      <p:sp>
        <p:nvSpPr>
          <p:cNvPr id="22" name="Text3"/>
          <p:cNvSpPr txBox="1"/>
          <p:nvPr>
            <p:custDataLst>
              <p:tags r:id="rId6"/>
            </p:custDataLst>
          </p:nvPr>
        </p:nvSpPr>
        <p:spPr>
          <a:xfrm>
            <a:off x="502729" y="1197648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104454" y="2550653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3" name="矩形 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4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1"/>
          <p:cNvSpPr/>
          <p:nvPr>
            <p:custDataLst>
              <p:tags r:id="rId3"/>
            </p:custDataLst>
          </p:nvPr>
        </p:nvSpPr>
        <p:spPr>
          <a:xfrm>
            <a:off x="4506995" y="2014519"/>
            <a:ext cx="2862580" cy="3078814"/>
          </a:xfrm>
          <a:prstGeom prst="roundRect">
            <a:avLst>
              <a:gd name="adj" fmla="val 3274"/>
            </a:avLst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2"/>
          <p:cNvSpPr/>
          <p:nvPr>
            <p:custDataLst>
              <p:tags r:id="rId4"/>
            </p:custDataLst>
          </p:nvPr>
        </p:nvSpPr>
        <p:spPr>
          <a:xfrm>
            <a:off x="7830915" y="2013504"/>
            <a:ext cx="2862580" cy="3078814"/>
          </a:xfrm>
          <a:prstGeom prst="roundRect">
            <a:avLst>
              <a:gd name="adj" fmla="val 3274"/>
            </a:avLst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3"/>
          <p:cNvSpPr/>
          <p:nvPr>
            <p:custDataLst>
              <p:tags r:id="rId5"/>
            </p:custDataLst>
          </p:nvPr>
        </p:nvSpPr>
        <p:spPr>
          <a:xfrm>
            <a:off x="1217507" y="2013504"/>
            <a:ext cx="2862580" cy="3078814"/>
          </a:xfrm>
          <a:prstGeom prst="roundRect">
            <a:avLst>
              <a:gd name="adj" fmla="val 3274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4"/>
          <p:cNvSpPr/>
          <p:nvPr>
            <p:custDataLst>
              <p:tags r:id="rId6"/>
            </p:custDataLst>
          </p:nvPr>
        </p:nvSpPr>
        <p:spPr>
          <a:xfrm>
            <a:off x="1" y="6755997"/>
            <a:ext cx="4068159" cy="102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5"/>
          <p:cNvSpPr/>
          <p:nvPr>
            <p:custDataLst>
              <p:tags r:id="rId7"/>
            </p:custDataLst>
          </p:nvPr>
        </p:nvSpPr>
        <p:spPr>
          <a:xfrm>
            <a:off x="4067495" y="6755997"/>
            <a:ext cx="4068159" cy="10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6"/>
          <p:cNvSpPr/>
          <p:nvPr>
            <p:custDataLst>
              <p:tags r:id="rId8"/>
            </p:custDataLst>
          </p:nvPr>
        </p:nvSpPr>
        <p:spPr>
          <a:xfrm>
            <a:off x="8123842" y="6755997"/>
            <a:ext cx="4068159" cy="10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6" name="Text7"/>
          <p:cNvCxnSpPr/>
          <p:nvPr>
            <p:custDataLst>
              <p:tags r:id="rId9"/>
            </p:custDataLst>
          </p:nvPr>
        </p:nvCxnSpPr>
        <p:spPr>
          <a:xfrm>
            <a:off x="1567483" y="2820575"/>
            <a:ext cx="2162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ext8"/>
          <p:cNvCxnSpPr/>
          <p:nvPr>
            <p:custDataLst>
              <p:tags r:id="rId10"/>
            </p:custDataLst>
          </p:nvPr>
        </p:nvCxnSpPr>
        <p:spPr>
          <a:xfrm>
            <a:off x="4856971" y="2820575"/>
            <a:ext cx="2162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9"/>
          <p:cNvCxnSpPr/>
          <p:nvPr>
            <p:custDataLst>
              <p:tags r:id="rId11"/>
            </p:custDataLst>
          </p:nvPr>
        </p:nvCxnSpPr>
        <p:spPr>
          <a:xfrm>
            <a:off x="8180891" y="2820575"/>
            <a:ext cx="2162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10"/>
          <p:cNvSpPr txBox="1"/>
          <p:nvPr>
            <p:custDataLst>
              <p:tags r:id="rId12"/>
            </p:custDataLst>
          </p:nvPr>
        </p:nvSpPr>
        <p:spPr>
          <a:xfrm>
            <a:off x="1316100" y="3002862"/>
            <a:ext cx="2665394" cy="1628352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仁川港水深且宽，适合大型军舰停靠，加之潮汐助力，为登陆部队提供了天然掩护，是军事决策中利用海洋环境的典范，最终助力盟军以少胜多。</a:t>
            </a:r>
          </a:p>
        </p:txBody>
      </p:sp>
      <p:sp>
        <p:nvSpPr>
          <p:cNvPr id="37" name="Text11"/>
          <p:cNvSpPr txBox="1"/>
          <p:nvPr>
            <p:custDataLst>
              <p:tags r:id="rId13"/>
            </p:custDataLst>
          </p:nvPr>
        </p:nvSpPr>
        <p:spPr>
          <a:xfrm>
            <a:off x="4605588" y="3002862"/>
            <a:ext cx="2665394" cy="1628352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朝鲜人民军在北岸重点布防，忽视仁川，盟军利用这一地理盲点，实施突袭，以3.5万兵力成功登陆，体现了对海洋战略要地的精准判断。</a:t>
            </a:r>
          </a:p>
        </p:txBody>
      </p:sp>
      <p:sp>
        <p:nvSpPr>
          <p:cNvPr id="39" name="Text12"/>
          <p:cNvSpPr txBox="1"/>
          <p:nvPr>
            <p:custDataLst>
              <p:tags r:id="rId14"/>
            </p:custDataLst>
          </p:nvPr>
        </p:nvSpPr>
        <p:spPr>
          <a:xfrm>
            <a:off x="7929508" y="3002862"/>
            <a:ext cx="2665394" cy="1628352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9月潮汐与天气条件适宜，盟军准确把握海洋环境变化，选择在满月日登陆，潮汐高涨助力船只靠岸，减少登陆难度，提升了作战效率。</a:t>
            </a:r>
          </a:p>
        </p:txBody>
      </p:sp>
      <p:sp>
        <p:nvSpPr>
          <p:cNvPr id="36" name="Text13"/>
          <p:cNvSpPr txBox="1"/>
          <p:nvPr>
            <p:custDataLst>
              <p:tags r:id="rId15"/>
            </p:custDataLst>
          </p:nvPr>
        </p:nvSpPr>
        <p:spPr>
          <a:xfrm>
            <a:off x="1366500" y="2255153"/>
            <a:ext cx="2564594" cy="52786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地理优势关键</a:t>
            </a:r>
          </a:p>
        </p:txBody>
      </p:sp>
      <p:sp>
        <p:nvSpPr>
          <p:cNvPr id="38" name="Text14"/>
          <p:cNvSpPr txBox="1"/>
          <p:nvPr>
            <p:custDataLst>
              <p:tags r:id="rId16"/>
            </p:custDataLst>
          </p:nvPr>
        </p:nvSpPr>
        <p:spPr>
          <a:xfrm>
            <a:off x="4655988" y="2255153"/>
            <a:ext cx="2564594" cy="52786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敌军防线薄弱</a:t>
            </a:r>
          </a:p>
        </p:txBody>
      </p:sp>
      <p:sp>
        <p:nvSpPr>
          <p:cNvPr id="40" name="Text15"/>
          <p:cNvSpPr txBox="1"/>
          <p:nvPr>
            <p:custDataLst>
              <p:tags r:id="rId17"/>
            </p:custDataLst>
          </p:nvPr>
        </p:nvSpPr>
        <p:spPr>
          <a:xfrm>
            <a:off x="7979908" y="2255153"/>
            <a:ext cx="2564594" cy="52786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海洋气象助力</a:t>
            </a:r>
          </a:p>
        </p:txBody>
      </p:sp>
      <p:sp>
        <p:nvSpPr>
          <p:cNvPr id="29" name="Text16"/>
          <p:cNvSpPr txBox="1"/>
          <p:nvPr>
            <p:custDataLst>
              <p:tags r:id="rId18"/>
            </p:custDataLst>
          </p:nvPr>
        </p:nvSpPr>
        <p:spPr>
          <a:xfrm>
            <a:off x="3472937" y="4468568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60000"/>
            </a:schemeClr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000" b="1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17"/>
          <p:cNvSpPr txBox="1"/>
          <p:nvPr>
            <p:custDataLst>
              <p:tags r:id="rId19"/>
            </p:custDataLst>
          </p:nvPr>
        </p:nvSpPr>
        <p:spPr>
          <a:xfrm>
            <a:off x="6749600" y="4468568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60000"/>
            </a:schemeClr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000" b="1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18"/>
          <p:cNvSpPr txBox="1"/>
          <p:nvPr>
            <p:custDataLst>
              <p:tags r:id="rId20"/>
            </p:custDataLst>
          </p:nvPr>
        </p:nvSpPr>
        <p:spPr>
          <a:xfrm>
            <a:off x="10073520" y="4468568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60000"/>
            </a:schemeClr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2000" b="1">
              <a:noFill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Shape1"/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3593116" y="4591766"/>
            <a:ext cx="299642" cy="293605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hape2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6869779" y="4591766"/>
            <a:ext cx="299642" cy="293605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3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10193699" y="4591766"/>
            <a:ext cx="299642" cy="293605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9"/>
          <p:cNvSpPr txBox="1"/>
          <p:nvPr>
            <p:custDataLst>
              <p:tags r:id="rId24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行动背景与地理挑战</a:t>
            </a:r>
          </a:p>
        </p:txBody>
      </p:sp>
    </p:spTree>
    <p:custDataLst>
      <p:custData r:id="rId25"/>
      <p:tags r:id="rId26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任意多边形: 形状 32"/>
          <p:cNvSpPr/>
          <p:nvPr/>
        </p:nvSpPr>
        <p:spPr>
          <a:xfrm>
            <a:off x="11439524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2" name="组合 34"/>
          <p:cNvGrpSpPr/>
          <p:nvPr/>
        </p:nvGrpSpPr>
        <p:grpSpPr>
          <a:xfrm>
            <a:off x="262119" y="5911508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Shape1">
            <a:extLst>
              <a:ext uri="{FF2B5EF4-FFF2-40B4-BE49-F238E27FC236}">
                <a16:creationId xmlns:a16="http://schemas.microsoft.com/office/drawing/2014/main" id="{6D11959E-1951-E393-FD73-46F3C852E6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5547013" cy="6858000"/>
          </a:xfrm>
          <a:prstGeom prst="rect">
            <a:avLst/>
          </a:prstGeom>
          <a:blipFill>
            <a:blip r:embed="rId4"/>
            <a:stretch>
              <a:fillRect l="-42749" r="-42749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Rectangle 4-【1】">
            <a:extLst>
              <a:ext uri="{FF2B5EF4-FFF2-40B4-BE49-F238E27FC236}">
                <a16:creationId xmlns:a16="http://schemas.microsoft.com/office/drawing/2014/main" id="{7BD1D725-CB18-0D99-B9D2-694F8F1644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665068" y="0"/>
            <a:ext cx="526932" cy="1645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Text1">
            <a:extLst>
              <a:ext uri="{FF2B5EF4-FFF2-40B4-BE49-F238E27FC236}">
                <a16:creationId xmlns:a16="http://schemas.microsoft.com/office/drawing/2014/main" id="{D9A09AF6-320C-3C56-1E17-6BB77C68F2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547012" y="223083"/>
            <a:ext cx="494394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潮汐变化的决定性作用</a:t>
            </a:r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D317765F-25E4-B224-19A2-B0E9D512AED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72742" y="1564504"/>
            <a:ext cx="646515" cy="6465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1" name="Shape3" descr="盒子 纯色填充">
            <a:extLst>
              <a:ext uri="{FF2B5EF4-FFF2-40B4-BE49-F238E27FC236}">
                <a16:creationId xmlns:a16="http://schemas.microsoft.com/office/drawing/2014/main" id="{716FC254-ECA5-A5D1-000B-3F44BFF6377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925109" y="1683729"/>
            <a:ext cx="341779" cy="408063"/>
            <a:chOff x="6829362" y="2203994"/>
            <a:chExt cx="413572" cy="493780"/>
          </a:xfrm>
          <a:solidFill>
            <a:schemeClr val="accent1"/>
          </a:solidFill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64F72BE-1F19-BDE7-7425-B956A452B0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29362" y="2272296"/>
              <a:ext cx="300780" cy="182347"/>
            </a:xfrm>
            <a:custGeom>
              <a:gdLst>
                <a:gd name="connsiteX0" fmla="*/ 93994 w 300780"/>
                <a:gd name="connsiteY0" fmla="*/ 0 h 182347"/>
                <a:gd name="connsiteX1" fmla="*/ 0 w 300780"/>
                <a:gd name="connsiteY1" fmla="*/ 57023 h 182347"/>
                <a:gd name="connsiteX2" fmla="*/ 206786 w 300780"/>
                <a:gd name="connsiteY2" fmla="*/ 182348 h 182347"/>
                <a:gd name="connsiteX3" fmla="*/ 300780 w 300780"/>
                <a:gd name="connsiteY3" fmla="*/ 125325 h 1823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80" h="182347">
                  <a:moveTo>
                    <a:pt x="93994" y="0"/>
                  </a:moveTo>
                  <a:lnTo>
                    <a:pt x="0" y="57023"/>
                  </a:lnTo>
                  <a:lnTo>
                    <a:pt x="206786" y="182348"/>
                  </a:lnTo>
                  <a:lnTo>
                    <a:pt x="300780" y="125325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2BD998C5-657B-C61D-D4FD-F8CF7D68396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47168" y="2203994"/>
              <a:ext cx="295767" cy="179214"/>
            </a:xfrm>
            <a:custGeom>
              <a:gdLst>
                <a:gd name="connsiteX0" fmla="*/ 295767 w 295767"/>
                <a:gd name="connsiteY0" fmla="*/ 125325 h 179214"/>
                <a:gd name="connsiteX1" fmla="*/ 88981 w 295767"/>
                <a:gd name="connsiteY1" fmla="*/ 0 h 179214"/>
                <a:gd name="connsiteX2" fmla="*/ 0 w 295767"/>
                <a:gd name="connsiteY2" fmla="*/ 53890 h 179214"/>
                <a:gd name="connsiteX3" fmla="*/ 206786 w 295767"/>
                <a:gd name="connsiteY3" fmla="*/ 179215 h 1792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767" h="179214">
                  <a:moveTo>
                    <a:pt x="295767" y="125325"/>
                  </a:moveTo>
                  <a:lnTo>
                    <a:pt x="88981" y="0"/>
                  </a:lnTo>
                  <a:lnTo>
                    <a:pt x="0" y="53890"/>
                  </a:lnTo>
                  <a:lnTo>
                    <a:pt x="206786" y="179215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BFA63F1-B027-8B56-14A2-912429C197A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29362" y="2358771"/>
              <a:ext cx="194253" cy="339004"/>
            </a:xfrm>
            <a:custGeom>
              <a:gdLst>
                <a:gd name="connsiteX0" fmla="*/ 0 w 194253"/>
                <a:gd name="connsiteY0" fmla="*/ 20679 h 339004"/>
                <a:gd name="connsiteX1" fmla="*/ 0 w 194253"/>
                <a:gd name="connsiteY1" fmla="*/ 221199 h 339004"/>
                <a:gd name="connsiteX2" fmla="*/ 194254 w 194253"/>
                <a:gd name="connsiteY2" fmla="*/ 339004 h 339004"/>
                <a:gd name="connsiteX3" fmla="*/ 194254 w 194253"/>
                <a:gd name="connsiteY3" fmla="*/ 117805 h 339004"/>
                <a:gd name="connsiteX4" fmla="*/ 0 w 194253"/>
                <a:gd name="connsiteY4" fmla="*/ 0 h 339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53" h="339004">
                  <a:moveTo>
                    <a:pt x="0" y="20679"/>
                  </a:moveTo>
                  <a:lnTo>
                    <a:pt x="0" y="221199"/>
                  </a:lnTo>
                  <a:lnTo>
                    <a:pt x="194254" y="339004"/>
                  </a:lnTo>
                  <a:lnTo>
                    <a:pt x="194254" y="1178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E693A83-AA84-9198-D566-A8BE0424D0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48681" y="2358771"/>
              <a:ext cx="194253" cy="339004"/>
            </a:xfrm>
            <a:custGeom>
              <a:gdLst>
                <a:gd name="connsiteX0" fmla="*/ 68929 w 194253"/>
                <a:gd name="connsiteY0" fmla="*/ 152270 h 339004"/>
                <a:gd name="connsiteX1" fmla="*/ 25065 w 194253"/>
                <a:gd name="connsiteY1" fmla="*/ 177335 h 339004"/>
                <a:gd name="connsiteX2" fmla="*/ 25065 w 194253"/>
                <a:gd name="connsiteY2" fmla="*/ 133471 h 339004"/>
                <a:gd name="connsiteX3" fmla="*/ 68929 w 194253"/>
                <a:gd name="connsiteY3" fmla="*/ 108406 h 339004"/>
                <a:gd name="connsiteX4" fmla="*/ 68929 w 194253"/>
                <a:gd name="connsiteY4" fmla="*/ 152270 h 339004"/>
                <a:gd name="connsiteX5" fmla="*/ 0 w 194253"/>
                <a:gd name="connsiteY5" fmla="*/ 117805 h 339004"/>
                <a:gd name="connsiteX6" fmla="*/ 0 w 194253"/>
                <a:gd name="connsiteY6" fmla="*/ 339004 h 339004"/>
                <a:gd name="connsiteX7" fmla="*/ 194254 w 194253"/>
                <a:gd name="connsiteY7" fmla="*/ 221199 h 339004"/>
                <a:gd name="connsiteX8" fmla="*/ 194254 w 194253"/>
                <a:gd name="connsiteY8" fmla="*/ 0 h 339004"/>
                <a:gd name="connsiteX9" fmla="*/ 0 w 194253"/>
                <a:gd name="connsiteY9" fmla="*/ 117805 h 339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253" h="339004">
                  <a:moveTo>
                    <a:pt x="68929" y="152270"/>
                  </a:moveTo>
                  <a:lnTo>
                    <a:pt x="25065" y="177335"/>
                  </a:lnTo>
                  <a:lnTo>
                    <a:pt x="25065" y="133471"/>
                  </a:lnTo>
                  <a:lnTo>
                    <a:pt x="68929" y="108406"/>
                  </a:lnTo>
                  <a:lnTo>
                    <a:pt x="68929" y="152270"/>
                  </a:lnTo>
                  <a:close/>
                  <a:moveTo>
                    <a:pt x="0" y="117805"/>
                  </a:moveTo>
                  <a:lnTo>
                    <a:pt x="0" y="339004"/>
                  </a:lnTo>
                  <a:lnTo>
                    <a:pt x="194254" y="221199"/>
                  </a:lnTo>
                  <a:lnTo>
                    <a:pt x="194254" y="0"/>
                  </a:lnTo>
                  <a:lnTo>
                    <a:pt x="0" y="117805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" name="Text2">
            <a:extLst>
              <a:ext uri="{FF2B5EF4-FFF2-40B4-BE49-F238E27FC236}">
                <a16:creationId xmlns:a16="http://schemas.microsoft.com/office/drawing/2014/main" id="{5751A043-EECC-F16D-EAC0-844525F2E00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13879" y="1956855"/>
            <a:ext cx="4943939" cy="7716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仁川登陆时，利用低潮期，船只得以隐秘接近海岸，避开敌方视线，成功实施突袭，体现了潮汐对军事行动的隐蔽性支持。</a:t>
            </a:r>
          </a:p>
        </p:txBody>
      </p:sp>
      <p:sp>
        <p:nvSpPr>
          <p:cNvPr id="14" name="Shape4">
            <a:extLst>
              <a:ext uri="{FF2B5EF4-FFF2-40B4-BE49-F238E27FC236}">
                <a16:creationId xmlns:a16="http://schemas.microsoft.com/office/drawing/2014/main" id="{B10AAD01-5EE4-2B78-EF8B-C63291FF0DB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772742" y="2893626"/>
            <a:ext cx="646515" cy="64651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6" name="Shape5" descr="用户 纯色填充">
            <a:extLst>
              <a:ext uri="{FF2B5EF4-FFF2-40B4-BE49-F238E27FC236}">
                <a16:creationId xmlns:a16="http://schemas.microsoft.com/office/drawing/2014/main" id="{F3A6C336-8DB2-5DF1-184F-D43B482D8B43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878503" y="3081207"/>
            <a:ext cx="434992" cy="271351"/>
            <a:chOff x="6772966" y="3895024"/>
            <a:chExt cx="526365" cy="328351"/>
          </a:xfrm>
          <a:solidFill>
            <a:schemeClr val="accent1"/>
          </a:solidFill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6B264DCB-F440-26F3-206E-08125ACEFDB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29362" y="3895024"/>
              <a:ext cx="112792" cy="112792"/>
            </a:xfrm>
            <a:custGeom>
              <a:gdLst>
                <a:gd name="connsiteX0" fmla="*/ 112793 w 112792"/>
                <a:gd name="connsiteY0" fmla="*/ 56396 h 112792"/>
                <a:gd name="connsiteX1" fmla="*/ 56396 w 112792"/>
                <a:gd name="connsiteY1" fmla="*/ 112792 h 112792"/>
                <a:gd name="connsiteX2" fmla="*/ 0 w 112792"/>
                <a:gd name="connsiteY2" fmla="*/ 56396 h 112792"/>
                <a:gd name="connsiteX3" fmla="*/ 56396 w 112792"/>
                <a:gd name="connsiteY3" fmla="*/ 0 h 112792"/>
                <a:gd name="connsiteX4" fmla="*/ 112793 w 112792"/>
                <a:gd name="connsiteY4" fmla="*/ 56396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91" h="112791">
                  <a:moveTo>
                    <a:pt x="112793" y="56396"/>
                  </a:moveTo>
                  <a:cubicBezTo>
                    <a:pt x="112793" y="87543"/>
                    <a:pt x="87543" y="112792"/>
                    <a:pt x="56396" y="112792"/>
                  </a:cubicBezTo>
                  <a:cubicBezTo>
                    <a:pt x="25249" y="112792"/>
                    <a:pt x="0" y="87543"/>
                    <a:pt x="0" y="56396"/>
                  </a:cubicBezTo>
                  <a:cubicBezTo>
                    <a:pt x="0" y="25249"/>
                    <a:pt x="25249" y="0"/>
                    <a:pt x="56396" y="0"/>
                  </a:cubicBezTo>
                  <a:cubicBezTo>
                    <a:pt x="87543" y="0"/>
                    <a:pt x="112793" y="25249"/>
                    <a:pt x="112793" y="56396"/>
                  </a:cubicBez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49E1248-16B1-44BF-F520-8BED3B8717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30142" y="3895024"/>
              <a:ext cx="112792" cy="112792"/>
            </a:xfrm>
            <a:custGeom>
              <a:gdLst>
                <a:gd name="connsiteX0" fmla="*/ 112793 w 112792"/>
                <a:gd name="connsiteY0" fmla="*/ 56396 h 112792"/>
                <a:gd name="connsiteX1" fmla="*/ 56396 w 112792"/>
                <a:gd name="connsiteY1" fmla="*/ 112792 h 112792"/>
                <a:gd name="connsiteX2" fmla="*/ 0 w 112792"/>
                <a:gd name="connsiteY2" fmla="*/ 56396 h 112792"/>
                <a:gd name="connsiteX3" fmla="*/ 56396 w 112792"/>
                <a:gd name="connsiteY3" fmla="*/ 0 h 112792"/>
                <a:gd name="connsiteX4" fmla="*/ 112793 w 112792"/>
                <a:gd name="connsiteY4" fmla="*/ 56396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91" h="112791">
                  <a:moveTo>
                    <a:pt x="112793" y="56396"/>
                  </a:moveTo>
                  <a:cubicBezTo>
                    <a:pt x="112793" y="87543"/>
                    <a:pt x="87543" y="112792"/>
                    <a:pt x="56396" y="112792"/>
                  </a:cubicBezTo>
                  <a:cubicBezTo>
                    <a:pt x="25249" y="112792"/>
                    <a:pt x="0" y="87543"/>
                    <a:pt x="0" y="56396"/>
                  </a:cubicBezTo>
                  <a:cubicBezTo>
                    <a:pt x="0" y="25249"/>
                    <a:pt x="25249" y="0"/>
                    <a:pt x="56396" y="0"/>
                  </a:cubicBezTo>
                  <a:cubicBezTo>
                    <a:pt x="87543" y="0"/>
                    <a:pt x="112793" y="25249"/>
                    <a:pt x="112793" y="56396"/>
                  </a:cubicBez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A23F618-8839-7FF8-86AE-42E9397DE5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23356" y="4110583"/>
              <a:ext cx="225585" cy="112792"/>
            </a:xfrm>
            <a:custGeom>
              <a:gdLst>
                <a:gd name="connsiteX0" fmla="*/ 225585 w 225585"/>
                <a:gd name="connsiteY0" fmla="*/ 112792 h 112792"/>
                <a:gd name="connsiteX1" fmla="*/ 225585 w 225585"/>
                <a:gd name="connsiteY1" fmla="*/ 56396 h 112792"/>
                <a:gd name="connsiteX2" fmla="*/ 214306 w 225585"/>
                <a:gd name="connsiteY2" fmla="*/ 33838 h 112792"/>
                <a:gd name="connsiteX3" fmla="*/ 159163 w 225585"/>
                <a:gd name="connsiteY3" fmla="*/ 7520 h 112792"/>
                <a:gd name="connsiteX4" fmla="*/ 112793 w 225585"/>
                <a:gd name="connsiteY4" fmla="*/ 0 h 112792"/>
                <a:gd name="connsiteX5" fmla="*/ 66422 w 225585"/>
                <a:gd name="connsiteY5" fmla="*/ 7520 h 112792"/>
                <a:gd name="connsiteX6" fmla="*/ 11279 w 225585"/>
                <a:gd name="connsiteY6" fmla="*/ 33838 h 112792"/>
                <a:gd name="connsiteX7" fmla="*/ 0 w 225585"/>
                <a:gd name="connsiteY7" fmla="*/ 56396 h 112792"/>
                <a:gd name="connsiteX8" fmla="*/ 0 w 225585"/>
                <a:gd name="connsiteY8" fmla="*/ 112792 h 112792"/>
                <a:gd name="connsiteX9" fmla="*/ 225585 w 225585"/>
                <a:gd name="connsiteY9" fmla="*/ 112792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83" h="112791">
                  <a:moveTo>
                    <a:pt x="225585" y="112792"/>
                  </a:moveTo>
                  <a:lnTo>
                    <a:pt x="225585" y="56396"/>
                  </a:lnTo>
                  <a:cubicBezTo>
                    <a:pt x="225585" y="47623"/>
                    <a:pt x="221825" y="38851"/>
                    <a:pt x="214306" y="33838"/>
                  </a:cubicBezTo>
                  <a:cubicBezTo>
                    <a:pt x="199267" y="21305"/>
                    <a:pt x="179215" y="12533"/>
                    <a:pt x="159163" y="7520"/>
                  </a:cubicBezTo>
                  <a:cubicBezTo>
                    <a:pt x="145377" y="3760"/>
                    <a:pt x="129085" y="0"/>
                    <a:pt x="112793" y="0"/>
                  </a:cubicBezTo>
                  <a:cubicBezTo>
                    <a:pt x="97753" y="0"/>
                    <a:pt x="81461" y="2506"/>
                    <a:pt x="66422" y="7520"/>
                  </a:cubicBezTo>
                  <a:cubicBezTo>
                    <a:pt x="46370" y="12533"/>
                    <a:pt x="27572" y="22558"/>
                    <a:pt x="11279" y="33838"/>
                  </a:cubicBezTo>
                  <a:cubicBezTo>
                    <a:pt x="3760" y="40104"/>
                    <a:pt x="0" y="47623"/>
                    <a:pt x="0" y="56396"/>
                  </a:cubicBezTo>
                  <a:lnTo>
                    <a:pt x="0" y="112792"/>
                  </a:lnTo>
                  <a:lnTo>
                    <a:pt x="225585" y="112792"/>
                  </a:ln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3D53789-4A85-6EAE-EE3B-6CCDD331A1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79752" y="3982751"/>
              <a:ext cx="112792" cy="112792"/>
            </a:xfrm>
            <a:custGeom>
              <a:gdLst>
                <a:gd name="connsiteX0" fmla="*/ 112793 w 112792"/>
                <a:gd name="connsiteY0" fmla="*/ 56396 h 112792"/>
                <a:gd name="connsiteX1" fmla="*/ 56396 w 112792"/>
                <a:gd name="connsiteY1" fmla="*/ 112792 h 112792"/>
                <a:gd name="connsiteX2" fmla="*/ 0 w 112792"/>
                <a:gd name="connsiteY2" fmla="*/ 56396 h 112792"/>
                <a:gd name="connsiteX3" fmla="*/ 56396 w 112792"/>
                <a:gd name="connsiteY3" fmla="*/ 0 h 112792"/>
                <a:gd name="connsiteX4" fmla="*/ 112793 w 112792"/>
                <a:gd name="connsiteY4" fmla="*/ 56396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91" h="112791">
                  <a:moveTo>
                    <a:pt x="112793" y="56396"/>
                  </a:moveTo>
                  <a:cubicBezTo>
                    <a:pt x="112793" y="87543"/>
                    <a:pt x="87543" y="112792"/>
                    <a:pt x="56396" y="112792"/>
                  </a:cubicBezTo>
                  <a:cubicBezTo>
                    <a:pt x="25249" y="112792"/>
                    <a:pt x="0" y="87543"/>
                    <a:pt x="0" y="56396"/>
                  </a:cubicBezTo>
                  <a:cubicBezTo>
                    <a:pt x="0" y="25249"/>
                    <a:pt x="25249" y="0"/>
                    <a:pt x="56396" y="0"/>
                  </a:cubicBezTo>
                  <a:cubicBezTo>
                    <a:pt x="87543" y="0"/>
                    <a:pt x="112793" y="25249"/>
                    <a:pt x="112793" y="56396"/>
                  </a:cubicBez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1BF28A2-B87F-5547-D5A1-902A8286EE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95051" y="4022855"/>
              <a:ext cx="204279" cy="112792"/>
            </a:xfrm>
            <a:custGeom>
              <a:gdLst>
                <a:gd name="connsiteX0" fmla="*/ 193000 w 204279"/>
                <a:gd name="connsiteY0" fmla="*/ 33838 h 112792"/>
                <a:gd name="connsiteX1" fmla="*/ 137858 w 204279"/>
                <a:gd name="connsiteY1" fmla="*/ 7520 h 112792"/>
                <a:gd name="connsiteX2" fmla="*/ 91487 w 204279"/>
                <a:gd name="connsiteY2" fmla="*/ 0 h 112792"/>
                <a:gd name="connsiteX3" fmla="*/ 45117 w 204279"/>
                <a:gd name="connsiteY3" fmla="*/ 7520 h 112792"/>
                <a:gd name="connsiteX4" fmla="*/ 22558 w 204279"/>
                <a:gd name="connsiteY4" fmla="*/ 16292 h 112792"/>
                <a:gd name="connsiteX5" fmla="*/ 22558 w 204279"/>
                <a:gd name="connsiteY5" fmla="*/ 17545 h 112792"/>
                <a:gd name="connsiteX6" fmla="*/ 0 w 204279"/>
                <a:gd name="connsiteY6" fmla="*/ 72688 h 112792"/>
                <a:gd name="connsiteX7" fmla="*/ 57649 w 204279"/>
                <a:gd name="connsiteY7" fmla="*/ 101513 h 112792"/>
                <a:gd name="connsiteX8" fmla="*/ 67675 w 204279"/>
                <a:gd name="connsiteY8" fmla="*/ 112793 h 112792"/>
                <a:gd name="connsiteX9" fmla="*/ 204280 w 204279"/>
                <a:gd name="connsiteY9" fmla="*/ 112793 h 112792"/>
                <a:gd name="connsiteX10" fmla="*/ 204280 w 204279"/>
                <a:gd name="connsiteY10" fmla="*/ 56396 h 112792"/>
                <a:gd name="connsiteX11" fmla="*/ 193000 w 204279"/>
                <a:gd name="connsiteY11" fmla="*/ 33838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279" h="112791">
                  <a:moveTo>
                    <a:pt x="193000" y="33838"/>
                  </a:moveTo>
                  <a:cubicBezTo>
                    <a:pt x="177962" y="21305"/>
                    <a:pt x="157909" y="12533"/>
                    <a:pt x="137858" y="7520"/>
                  </a:cubicBezTo>
                  <a:cubicBezTo>
                    <a:pt x="124072" y="3760"/>
                    <a:pt x="107779" y="0"/>
                    <a:pt x="91487" y="0"/>
                  </a:cubicBezTo>
                  <a:cubicBezTo>
                    <a:pt x="76448" y="0"/>
                    <a:pt x="60156" y="2506"/>
                    <a:pt x="45117" y="7520"/>
                  </a:cubicBezTo>
                  <a:cubicBezTo>
                    <a:pt x="37598" y="10026"/>
                    <a:pt x="30078" y="12533"/>
                    <a:pt x="22558" y="16292"/>
                  </a:cubicBezTo>
                  <a:lnTo>
                    <a:pt x="22558" y="17545"/>
                  </a:lnTo>
                  <a:cubicBezTo>
                    <a:pt x="22558" y="38851"/>
                    <a:pt x="13786" y="58903"/>
                    <a:pt x="0" y="72688"/>
                  </a:cubicBezTo>
                  <a:cubicBezTo>
                    <a:pt x="23812" y="80208"/>
                    <a:pt x="42610" y="90234"/>
                    <a:pt x="57649" y="101513"/>
                  </a:cubicBezTo>
                  <a:cubicBezTo>
                    <a:pt x="61409" y="105273"/>
                    <a:pt x="65169" y="107780"/>
                    <a:pt x="67675" y="112793"/>
                  </a:cubicBezTo>
                  <a:lnTo>
                    <a:pt x="204280" y="112793"/>
                  </a:lnTo>
                  <a:lnTo>
                    <a:pt x="204280" y="56396"/>
                  </a:lnTo>
                  <a:cubicBezTo>
                    <a:pt x="204280" y="47623"/>
                    <a:pt x="200520" y="38851"/>
                    <a:pt x="193000" y="33838"/>
                  </a:cubicBez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DE9C61A-768D-8605-2550-65E40A8961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72966" y="4022855"/>
              <a:ext cx="204279" cy="112792"/>
            </a:xfrm>
            <a:custGeom>
              <a:gdLst>
                <a:gd name="connsiteX0" fmla="*/ 146630 w 204279"/>
                <a:gd name="connsiteY0" fmla="*/ 101513 h 112792"/>
                <a:gd name="connsiteX1" fmla="*/ 146630 w 204279"/>
                <a:gd name="connsiteY1" fmla="*/ 101513 h 112792"/>
                <a:gd name="connsiteX2" fmla="*/ 204280 w 204279"/>
                <a:gd name="connsiteY2" fmla="*/ 72688 h 112792"/>
                <a:gd name="connsiteX3" fmla="*/ 181721 w 204279"/>
                <a:gd name="connsiteY3" fmla="*/ 17545 h 112792"/>
                <a:gd name="connsiteX4" fmla="*/ 181721 w 204279"/>
                <a:gd name="connsiteY4" fmla="*/ 15039 h 112792"/>
                <a:gd name="connsiteX5" fmla="*/ 159163 w 204279"/>
                <a:gd name="connsiteY5" fmla="*/ 7520 h 112792"/>
                <a:gd name="connsiteX6" fmla="*/ 112793 w 204279"/>
                <a:gd name="connsiteY6" fmla="*/ 0 h 112792"/>
                <a:gd name="connsiteX7" fmla="*/ 66422 w 204279"/>
                <a:gd name="connsiteY7" fmla="*/ 7520 h 112792"/>
                <a:gd name="connsiteX8" fmla="*/ 11279 w 204279"/>
                <a:gd name="connsiteY8" fmla="*/ 33838 h 112792"/>
                <a:gd name="connsiteX9" fmla="*/ 0 w 204279"/>
                <a:gd name="connsiteY9" fmla="*/ 56396 h 112792"/>
                <a:gd name="connsiteX10" fmla="*/ 0 w 204279"/>
                <a:gd name="connsiteY10" fmla="*/ 112793 h 112792"/>
                <a:gd name="connsiteX11" fmla="*/ 135351 w 204279"/>
                <a:gd name="connsiteY11" fmla="*/ 112793 h 112792"/>
                <a:gd name="connsiteX12" fmla="*/ 146630 w 204279"/>
                <a:gd name="connsiteY12" fmla="*/ 101513 h 1127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9" h="112791">
                  <a:moveTo>
                    <a:pt x="146630" y="101513"/>
                  </a:moveTo>
                  <a:lnTo>
                    <a:pt x="146630" y="101513"/>
                  </a:lnTo>
                  <a:cubicBezTo>
                    <a:pt x="164176" y="88981"/>
                    <a:pt x="184228" y="78955"/>
                    <a:pt x="204280" y="72688"/>
                  </a:cubicBezTo>
                  <a:cubicBezTo>
                    <a:pt x="190494" y="57650"/>
                    <a:pt x="181721" y="38851"/>
                    <a:pt x="181721" y="17545"/>
                  </a:cubicBezTo>
                  <a:cubicBezTo>
                    <a:pt x="181721" y="16292"/>
                    <a:pt x="181721" y="16292"/>
                    <a:pt x="181721" y="15039"/>
                  </a:cubicBezTo>
                  <a:cubicBezTo>
                    <a:pt x="174202" y="12533"/>
                    <a:pt x="166682" y="8773"/>
                    <a:pt x="159163" y="7520"/>
                  </a:cubicBezTo>
                  <a:cubicBezTo>
                    <a:pt x="145377" y="3760"/>
                    <a:pt x="129085" y="0"/>
                    <a:pt x="112793" y="0"/>
                  </a:cubicBezTo>
                  <a:cubicBezTo>
                    <a:pt x="97754" y="0"/>
                    <a:pt x="81461" y="2506"/>
                    <a:pt x="66422" y="7520"/>
                  </a:cubicBezTo>
                  <a:cubicBezTo>
                    <a:pt x="46370" y="13786"/>
                    <a:pt x="27571" y="22558"/>
                    <a:pt x="11279" y="33838"/>
                  </a:cubicBezTo>
                  <a:cubicBezTo>
                    <a:pt x="3760" y="38851"/>
                    <a:pt x="0" y="47623"/>
                    <a:pt x="0" y="56396"/>
                  </a:cubicBezTo>
                  <a:lnTo>
                    <a:pt x="0" y="112793"/>
                  </a:lnTo>
                  <a:lnTo>
                    <a:pt x="135351" y="112793"/>
                  </a:lnTo>
                  <a:cubicBezTo>
                    <a:pt x="139111" y="107780"/>
                    <a:pt x="141617" y="105273"/>
                    <a:pt x="146630" y="101513"/>
                  </a:cubicBezTo>
                  <a:close/>
                </a:path>
              </a:pathLst>
            </a:custGeom>
            <a:grpFill/>
            <a:ln w="625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" name="Text3">
            <a:extLst>
              <a:ext uri="{FF2B5EF4-FFF2-40B4-BE49-F238E27FC236}">
                <a16:creationId xmlns:a16="http://schemas.microsoft.com/office/drawing/2014/main" id="{64436DED-CCF3-D3AC-4055-AD33FCE5DFC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613879" y="3281868"/>
            <a:ext cx="4943939" cy="7716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高潮时水位上涨，为登陆部队提供了宽阔的登陆地带，减少了滩头暴露时间，据统计，比预计提前2小时占领滩头，大大减少了伤亡。</a:t>
            </a:r>
          </a:p>
        </p:txBody>
      </p:sp>
      <p:sp>
        <p:nvSpPr>
          <p:cNvPr id="19" name="Shape6">
            <a:extLst>
              <a:ext uri="{FF2B5EF4-FFF2-40B4-BE49-F238E27FC236}">
                <a16:creationId xmlns:a16="http://schemas.microsoft.com/office/drawing/2014/main" id="{CBC4A2CC-E275-74C5-04E4-30AAC0BB1ED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772742" y="4222748"/>
            <a:ext cx="646515" cy="6465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Shape7">
            <a:extLst>
              <a:ext uri="{FF2B5EF4-FFF2-40B4-BE49-F238E27FC236}">
                <a16:creationId xmlns:a16="http://schemas.microsoft.com/office/drawing/2014/main" id="{80AC4AD3-BEAD-02BE-798B-1C275054E5F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888860" y="4349223"/>
            <a:ext cx="414278" cy="372851"/>
          </a:xfrm>
          <a:custGeom>
            <a:gdLst>
              <a:gd name="connsiteX0" fmla="*/ 250650 w 501300"/>
              <a:gd name="connsiteY0" fmla="*/ 388508 h 451171"/>
              <a:gd name="connsiteX1" fmla="*/ 231851 w 501300"/>
              <a:gd name="connsiteY1" fmla="*/ 407307 h 451171"/>
              <a:gd name="connsiteX2" fmla="*/ 250650 w 501300"/>
              <a:gd name="connsiteY2" fmla="*/ 426106 h 451171"/>
              <a:gd name="connsiteX3" fmla="*/ 269449 w 501300"/>
              <a:gd name="connsiteY3" fmla="*/ 407307 h 451171"/>
              <a:gd name="connsiteX4" fmla="*/ 250650 w 501300"/>
              <a:gd name="connsiteY4" fmla="*/ 388508 h 451171"/>
              <a:gd name="connsiteX5" fmla="*/ 0 w 501300"/>
              <a:gd name="connsiteY5" fmla="*/ 363443 h 451171"/>
              <a:gd name="connsiteX6" fmla="*/ 501300 w 501300"/>
              <a:gd name="connsiteY6" fmla="*/ 363443 h 451171"/>
              <a:gd name="connsiteX7" fmla="*/ 501300 w 501300"/>
              <a:gd name="connsiteY7" fmla="*/ 451171 h 451171"/>
              <a:gd name="connsiteX8" fmla="*/ 0 w 501300"/>
              <a:gd name="connsiteY8" fmla="*/ 451171 h 451171"/>
              <a:gd name="connsiteX9" fmla="*/ 125325 w 501300"/>
              <a:gd name="connsiteY9" fmla="*/ 150390 h 451171"/>
              <a:gd name="connsiteX10" fmla="*/ 187988 w 501300"/>
              <a:gd name="connsiteY10" fmla="*/ 150390 h 451171"/>
              <a:gd name="connsiteX11" fmla="*/ 187988 w 501300"/>
              <a:gd name="connsiteY11" fmla="*/ 175455 h 451171"/>
              <a:gd name="connsiteX12" fmla="*/ 125325 w 501300"/>
              <a:gd name="connsiteY12" fmla="*/ 175455 h 451171"/>
              <a:gd name="connsiteX13" fmla="*/ 275715 w 501300"/>
              <a:gd name="connsiteY13" fmla="*/ 137858 h 451171"/>
              <a:gd name="connsiteX14" fmla="*/ 275715 w 501300"/>
              <a:gd name="connsiteY14" fmla="*/ 200520 h 451171"/>
              <a:gd name="connsiteX15" fmla="*/ 426105 w 501300"/>
              <a:gd name="connsiteY15" fmla="*/ 200520 h 451171"/>
              <a:gd name="connsiteX16" fmla="*/ 426105 w 501300"/>
              <a:gd name="connsiteY16" fmla="*/ 137858 h 451171"/>
              <a:gd name="connsiteX17" fmla="*/ 125325 w 501300"/>
              <a:gd name="connsiteY17" fmla="*/ 100260 h 451171"/>
              <a:gd name="connsiteX18" fmla="*/ 187988 w 501300"/>
              <a:gd name="connsiteY18" fmla="*/ 100260 h 451171"/>
              <a:gd name="connsiteX19" fmla="*/ 187988 w 501300"/>
              <a:gd name="connsiteY19" fmla="*/ 125325 h 451171"/>
              <a:gd name="connsiteX20" fmla="*/ 125325 w 501300"/>
              <a:gd name="connsiteY20" fmla="*/ 125325 h 451171"/>
              <a:gd name="connsiteX21" fmla="*/ 125325 w 501300"/>
              <a:gd name="connsiteY21" fmla="*/ 50130 h 451171"/>
              <a:gd name="connsiteX22" fmla="*/ 187988 w 501300"/>
              <a:gd name="connsiteY22" fmla="*/ 50130 h 451171"/>
              <a:gd name="connsiteX23" fmla="*/ 187988 w 501300"/>
              <a:gd name="connsiteY23" fmla="*/ 75195 h 451171"/>
              <a:gd name="connsiteX24" fmla="*/ 125325 w 501300"/>
              <a:gd name="connsiteY24" fmla="*/ 75195 h 451171"/>
              <a:gd name="connsiteX25" fmla="*/ 100260 w 501300"/>
              <a:gd name="connsiteY25" fmla="*/ 25065 h 451171"/>
              <a:gd name="connsiteX26" fmla="*/ 100260 w 501300"/>
              <a:gd name="connsiteY26" fmla="*/ 200520 h 451171"/>
              <a:gd name="connsiteX27" fmla="*/ 213053 w 501300"/>
              <a:gd name="connsiteY27" fmla="*/ 200520 h 451171"/>
              <a:gd name="connsiteX28" fmla="*/ 213053 w 501300"/>
              <a:gd name="connsiteY28" fmla="*/ 25065 h 451171"/>
              <a:gd name="connsiteX29" fmla="*/ 87728 w 501300"/>
              <a:gd name="connsiteY29" fmla="*/ 0 h 451171"/>
              <a:gd name="connsiteX30" fmla="*/ 225585 w 501300"/>
              <a:gd name="connsiteY30" fmla="*/ 0 h 451171"/>
              <a:gd name="connsiteX31" fmla="*/ 238118 w 501300"/>
              <a:gd name="connsiteY31" fmla="*/ 12533 h 451171"/>
              <a:gd name="connsiteX32" fmla="*/ 238118 w 501300"/>
              <a:gd name="connsiteY32" fmla="*/ 100260 h 451171"/>
              <a:gd name="connsiteX33" fmla="*/ 438638 w 501300"/>
              <a:gd name="connsiteY33" fmla="*/ 100260 h 451171"/>
              <a:gd name="connsiteX34" fmla="*/ 463703 w 501300"/>
              <a:gd name="connsiteY34" fmla="*/ 125325 h 451171"/>
              <a:gd name="connsiteX35" fmla="*/ 463703 w 501300"/>
              <a:gd name="connsiteY35" fmla="*/ 200520 h 451171"/>
              <a:gd name="connsiteX36" fmla="*/ 501300 w 501300"/>
              <a:gd name="connsiteY36" fmla="*/ 288248 h 451171"/>
              <a:gd name="connsiteX37" fmla="*/ 501300 w 501300"/>
              <a:gd name="connsiteY37" fmla="*/ 338378 h 451171"/>
              <a:gd name="connsiteX38" fmla="*/ 0 w 501300"/>
              <a:gd name="connsiteY38" fmla="*/ 338378 h 451171"/>
              <a:gd name="connsiteX39" fmla="*/ 0 w 501300"/>
              <a:gd name="connsiteY39" fmla="*/ 288248 h 451171"/>
              <a:gd name="connsiteX40" fmla="*/ 37598 w 501300"/>
              <a:gd name="connsiteY40" fmla="*/ 200520 h 451171"/>
              <a:gd name="connsiteX41" fmla="*/ 37598 w 501300"/>
              <a:gd name="connsiteY41" fmla="*/ 125325 h 451171"/>
              <a:gd name="connsiteX42" fmla="*/ 62663 w 501300"/>
              <a:gd name="connsiteY42" fmla="*/ 100260 h 451171"/>
              <a:gd name="connsiteX43" fmla="*/ 75195 w 501300"/>
              <a:gd name="connsiteY43" fmla="*/ 100260 h 451171"/>
              <a:gd name="connsiteX44" fmla="*/ 75195 w 501300"/>
              <a:gd name="connsiteY44" fmla="*/ 12533 h 451171"/>
              <a:gd name="connsiteX45" fmla="*/ 87728 w 501300"/>
              <a:gd name="connsiteY45" fmla="*/ 0 h 4511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1300" h="451171">
                <a:moveTo>
                  <a:pt x="250650" y="388508"/>
                </a:moveTo>
                <a:cubicBezTo>
                  <a:pt x="239997" y="388508"/>
                  <a:pt x="231851" y="396654"/>
                  <a:pt x="231851" y="407307"/>
                </a:cubicBezTo>
                <a:cubicBezTo>
                  <a:pt x="231851" y="417959"/>
                  <a:pt x="239997" y="426106"/>
                  <a:pt x="250650" y="426106"/>
                </a:cubicBezTo>
                <a:cubicBezTo>
                  <a:pt x="261303" y="426106"/>
                  <a:pt x="269449" y="417959"/>
                  <a:pt x="269449" y="407307"/>
                </a:cubicBezTo>
                <a:cubicBezTo>
                  <a:pt x="269449" y="396654"/>
                  <a:pt x="261303" y="388508"/>
                  <a:pt x="250650" y="388508"/>
                </a:cubicBezTo>
                <a:close/>
                <a:moveTo>
                  <a:pt x="0" y="363443"/>
                </a:moveTo>
                <a:lnTo>
                  <a:pt x="501300" y="363443"/>
                </a:lnTo>
                <a:lnTo>
                  <a:pt x="501300" y="451171"/>
                </a:lnTo>
                <a:lnTo>
                  <a:pt x="0" y="451171"/>
                </a:lnTo>
                <a:close/>
                <a:moveTo>
                  <a:pt x="125325" y="150390"/>
                </a:moveTo>
                <a:lnTo>
                  <a:pt x="187988" y="150390"/>
                </a:lnTo>
                <a:lnTo>
                  <a:pt x="187988" y="175455"/>
                </a:lnTo>
                <a:lnTo>
                  <a:pt x="125325" y="175455"/>
                </a:lnTo>
                <a:close/>
                <a:moveTo>
                  <a:pt x="275715" y="137858"/>
                </a:moveTo>
                <a:lnTo>
                  <a:pt x="275715" y="200520"/>
                </a:lnTo>
                <a:lnTo>
                  <a:pt x="426105" y="200520"/>
                </a:lnTo>
                <a:lnTo>
                  <a:pt x="426105" y="137858"/>
                </a:lnTo>
                <a:close/>
                <a:moveTo>
                  <a:pt x="125325" y="100260"/>
                </a:moveTo>
                <a:lnTo>
                  <a:pt x="187988" y="100260"/>
                </a:lnTo>
                <a:lnTo>
                  <a:pt x="187988" y="125325"/>
                </a:lnTo>
                <a:lnTo>
                  <a:pt x="125325" y="125325"/>
                </a:lnTo>
                <a:close/>
                <a:moveTo>
                  <a:pt x="125325" y="50130"/>
                </a:moveTo>
                <a:lnTo>
                  <a:pt x="187988" y="50130"/>
                </a:lnTo>
                <a:lnTo>
                  <a:pt x="187988" y="75195"/>
                </a:lnTo>
                <a:lnTo>
                  <a:pt x="125325" y="75195"/>
                </a:lnTo>
                <a:close/>
                <a:moveTo>
                  <a:pt x="100260" y="25065"/>
                </a:moveTo>
                <a:lnTo>
                  <a:pt x="100260" y="200520"/>
                </a:lnTo>
                <a:lnTo>
                  <a:pt x="213053" y="200520"/>
                </a:lnTo>
                <a:lnTo>
                  <a:pt x="213053" y="25065"/>
                </a:lnTo>
                <a:close/>
                <a:moveTo>
                  <a:pt x="87728" y="0"/>
                </a:moveTo>
                <a:lnTo>
                  <a:pt x="225585" y="0"/>
                </a:lnTo>
                <a:cubicBezTo>
                  <a:pt x="232478" y="0"/>
                  <a:pt x="238118" y="5640"/>
                  <a:pt x="238118" y="12533"/>
                </a:cubicBezTo>
                <a:lnTo>
                  <a:pt x="238118" y="100260"/>
                </a:lnTo>
                <a:lnTo>
                  <a:pt x="438638" y="100260"/>
                </a:lnTo>
                <a:cubicBezTo>
                  <a:pt x="452423" y="100260"/>
                  <a:pt x="463703" y="111539"/>
                  <a:pt x="463703" y="125325"/>
                </a:cubicBezTo>
                <a:lnTo>
                  <a:pt x="463703" y="200520"/>
                </a:lnTo>
                <a:lnTo>
                  <a:pt x="501300" y="288248"/>
                </a:lnTo>
                <a:lnTo>
                  <a:pt x="501300" y="338378"/>
                </a:lnTo>
                <a:lnTo>
                  <a:pt x="0" y="338378"/>
                </a:lnTo>
                <a:lnTo>
                  <a:pt x="0" y="288248"/>
                </a:lnTo>
                <a:lnTo>
                  <a:pt x="37598" y="200520"/>
                </a:lnTo>
                <a:lnTo>
                  <a:pt x="37598" y="125325"/>
                </a:lnTo>
                <a:cubicBezTo>
                  <a:pt x="37598" y="111539"/>
                  <a:pt x="48877" y="100260"/>
                  <a:pt x="62663" y="100260"/>
                </a:cubicBezTo>
                <a:lnTo>
                  <a:pt x="75195" y="100260"/>
                </a:lnTo>
                <a:lnTo>
                  <a:pt x="75195" y="12533"/>
                </a:lnTo>
                <a:cubicBezTo>
                  <a:pt x="75195" y="5640"/>
                  <a:pt x="80835" y="0"/>
                  <a:pt x="87728" y="0"/>
                </a:cubicBezTo>
                <a:close/>
              </a:path>
            </a:pathLst>
          </a:custGeom>
          <a:solidFill>
            <a:schemeClr val="accent1"/>
          </a:solidFill>
          <a:ln w="6251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Text4">
            <a:extLst>
              <a:ext uri="{FF2B5EF4-FFF2-40B4-BE49-F238E27FC236}">
                <a16:creationId xmlns:a16="http://schemas.microsoft.com/office/drawing/2014/main" id="{DA6AE183-D996-F06A-5B97-9B2E961908C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613879" y="4640040"/>
            <a:ext cx="4943939" cy="7716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通过精确计算潮汐，选择在退潮时发起攻击，利用暴露的滩涂作为天然屏障，有效阻挡了敌方反击，展现了自然环境在军事策略中的关键作用。</a:t>
            </a:r>
          </a:p>
        </p:txBody>
      </p:sp>
      <p:sp>
        <p:nvSpPr>
          <p:cNvPr id="29" name="Shape8">
            <a:extLst>
              <a:ext uri="{FF2B5EF4-FFF2-40B4-BE49-F238E27FC236}">
                <a16:creationId xmlns:a16="http://schemas.microsoft.com/office/drawing/2014/main" id="{D43434B4-1234-5670-4E47-EE0C444789D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772742" y="5551870"/>
            <a:ext cx="646515" cy="6465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Shape9">
            <a:extLst>
              <a:ext uri="{FF2B5EF4-FFF2-40B4-BE49-F238E27FC236}">
                <a16:creationId xmlns:a16="http://schemas.microsoft.com/office/drawing/2014/main" id="{079323D5-6C03-6FC6-8B0E-7732B1F62B5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888860" y="5678345"/>
            <a:ext cx="414278" cy="372851"/>
          </a:xfrm>
          <a:custGeom>
            <a:gdLst>
              <a:gd name="connsiteX0" fmla="*/ 250650 w 501300"/>
              <a:gd name="connsiteY0" fmla="*/ 388508 h 451171"/>
              <a:gd name="connsiteX1" fmla="*/ 231851 w 501300"/>
              <a:gd name="connsiteY1" fmla="*/ 407307 h 451171"/>
              <a:gd name="connsiteX2" fmla="*/ 250650 w 501300"/>
              <a:gd name="connsiteY2" fmla="*/ 426106 h 451171"/>
              <a:gd name="connsiteX3" fmla="*/ 269449 w 501300"/>
              <a:gd name="connsiteY3" fmla="*/ 407307 h 451171"/>
              <a:gd name="connsiteX4" fmla="*/ 250650 w 501300"/>
              <a:gd name="connsiteY4" fmla="*/ 388508 h 451171"/>
              <a:gd name="connsiteX5" fmla="*/ 0 w 501300"/>
              <a:gd name="connsiteY5" fmla="*/ 363443 h 451171"/>
              <a:gd name="connsiteX6" fmla="*/ 501300 w 501300"/>
              <a:gd name="connsiteY6" fmla="*/ 363443 h 451171"/>
              <a:gd name="connsiteX7" fmla="*/ 501300 w 501300"/>
              <a:gd name="connsiteY7" fmla="*/ 451171 h 451171"/>
              <a:gd name="connsiteX8" fmla="*/ 0 w 501300"/>
              <a:gd name="connsiteY8" fmla="*/ 451171 h 451171"/>
              <a:gd name="connsiteX9" fmla="*/ 125325 w 501300"/>
              <a:gd name="connsiteY9" fmla="*/ 150390 h 451171"/>
              <a:gd name="connsiteX10" fmla="*/ 187988 w 501300"/>
              <a:gd name="connsiteY10" fmla="*/ 150390 h 451171"/>
              <a:gd name="connsiteX11" fmla="*/ 187988 w 501300"/>
              <a:gd name="connsiteY11" fmla="*/ 175455 h 451171"/>
              <a:gd name="connsiteX12" fmla="*/ 125325 w 501300"/>
              <a:gd name="connsiteY12" fmla="*/ 175455 h 451171"/>
              <a:gd name="connsiteX13" fmla="*/ 275715 w 501300"/>
              <a:gd name="connsiteY13" fmla="*/ 137858 h 451171"/>
              <a:gd name="connsiteX14" fmla="*/ 275715 w 501300"/>
              <a:gd name="connsiteY14" fmla="*/ 200520 h 451171"/>
              <a:gd name="connsiteX15" fmla="*/ 426105 w 501300"/>
              <a:gd name="connsiteY15" fmla="*/ 200520 h 451171"/>
              <a:gd name="connsiteX16" fmla="*/ 426105 w 501300"/>
              <a:gd name="connsiteY16" fmla="*/ 137858 h 451171"/>
              <a:gd name="connsiteX17" fmla="*/ 125325 w 501300"/>
              <a:gd name="connsiteY17" fmla="*/ 100260 h 451171"/>
              <a:gd name="connsiteX18" fmla="*/ 187988 w 501300"/>
              <a:gd name="connsiteY18" fmla="*/ 100260 h 451171"/>
              <a:gd name="connsiteX19" fmla="*/ 187988 w 501300"/>
              <a:gd name="connsiteY19" fmla="*/ 125325 h 451171"/>
              <a:gd name="connsiteX20" fmla="*/ 125325 w 501300"/>
              <a:gd name="connsiteY20" fmla="*/ 125325 h 451171"/>
              <a:gd name="connsiteX21" fmla="*/ 125325 w 501300"/>
              <a:gd name="connsiteY21" fmla="*/ 50130 h 451171"/>
              <a:gd name="connsiteX22" fmla="*/ 187988 w 501300"/>
              <a:gd name="connsiteY22" fmla="*/ 50130 h 451171"/>
              <a:gd name="connsiteX23" fmla="*/ 187988 w 501300"/>
              <a:gd name="connsiteY23" fmla="*/ 75195 h 451171"/>
              <a:gd name="connsiteX24" fmla="*/ 125325 w 501300"/>
              <a:gd name="connsiteY24" fmla="*/ 75195 h 451171"/>
              <a:gd name="connsiteX25" fmla="*/ 100260 w 501300"/>
              <a:gd name="connsiteY25" fmla="*/ 25065 h 451171"/>
              <a:gd name="connsiteX26" fmla="*/ 100260 w 501300"/>
              <a:gd name="connsiteY26" fmla="*/ 200520 h 451171"/>
              <a:gd name="connsiteX27" fmla="*/ 213053 w 501300"/>
              <a:gd name="connsiteY27" fmla="*/ 200520 h 451171"/>
              <a:gd name="connsiteX28" fmla="*/ 213053 w 501300"/>
              <a:gd name="connsiteY28" fmla="*/ 25065 h 451171"/>
              <a:gd name="connsiteX29" fmla="*/ 87728 w 501300"/>
              <a:gd name="connsiteY29" fmla="*/ 0 h 451171"/>
              <a:gd name="connsiteX30" fmla="*/ 225585 w 501300"/>
              <a:gd name="connsiteY30" fmla="*/ 0 h 451171"/>
              <a:gd name="connsiteX31" fmla="*/ 238118 w 501300"/>
              <a:gd name="connsiteY31" fmla="*/ 12533 h 451171"/>
              <a:gd name="connsiteX32" fmla="*/ 238118 w 501300"/>
              <a:gd name="connsiteY32" fmla="*/ 100260 h 451171"/>
              <a:gd name="connsiteX33" fmla="*/ 438638 w 501300"/>
              <a:gd name="connsiteY33" fmla="*/ 100260 h 451171"/>
              <a:gd name="connsiteX34" fmla="*/ 463703 w 501300"/>
              <a:gd name="connsiteY34" fmla="*/ 125325 h 451171"/>
              <a:gd name="connsiteX35" fmla="*/ 463703 w 501300"/>
              <a:gd name="connsiteY35" fmla="*/ 200520 h 451171"/>
              <a:gd name="connsiteX36" fmla="*/ 501300 w 501300"/>
              <a:gd name="connsiteY36" fmla="*/ 288248 h 451171"/>
              <a:gd name="connsiteX37" fmla="*/ 501300 w 501300"/>
              <a:gd name="connsiteY37" fmla="*/ 338378 h 451171"/>
              <a:gd name="connsiteX38" fmla="*/ 0 w 501300"/>
              <a:gd name="connsiteY38" fmla="*/ 338378 h 451171"/>
              <a:gd name="connsiteX39" fmla="*/ 0 w 501300"/>
              <a:gd name="connsiteY39" fmla="*/ 288248 h 451171"/>
              <a:gd name="connsiteX40" fmla="*/ 37598 w 501300"/>
              <a:gd name="connsiteY40" fmla="*/ 200520 h 451171"/>
              <a:gd name="connsiteX41" fmla="*/ 37598 w 501300"/>
              <a:gd name="connsiteY41" fmla="*/ 125325 h 451171"/>
              <a:gd name="connsiteX42" fmla="*/ 62663 w 501300"/>
              <a:gd name="connsiteY42" fmla="*/ 100260 h 451171"/>
              <a:gd name="connsiteX43" fmla="*/ 75195 w 501300"/>
              <a:gd name="connsiteY43" fmla="*/ 100260 h 451171"/>
              <a:gd name="connsiteX44" fmla="*/ 75195 w 501300"/>
              <a:gd name="connsiteY44" fmla="*/ 12533 h 451171"/>
              <a:gd name="connsiteX45" fmla="*/ 87728 w 501300"/>
              <a:gd name="connsiteY45" fmla="*/ 0 h 4511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1300" h="451171">
                <a:moveTo>
                  <a:pt x="250650" y="388508"/>
                </a:moveTo>
                <a:cubicBezTo>
                  <a:pt x="239997" y="388508"/>
                  <a:pt x="231851" y="396654"/>
                  <a:pt x="231851" y="407307"/>
                </a:cubicBezTo>
                <a:cubicBezTo>
                  <a:pt x="231851" y="417959"/>
                  <a:pt x="239997" y="426106"/>
                  <a:pt x="250650" y="426106"/>
                </a:cubicBezTo>
                <a:cubicBezTo>
                  <a:pt x="261303" y="426106"/>
                  <a:pt x="269449" y="417959"/>
                  <a:pt x="269449" y="407307"/>
                </a:cubicBezTo>
                <a:cubicBezTo>
                  <a:pt x="269449" y="396654"/>
                  <a:pt x="261303" y="388508"/>
                  <a:pt x="250650" y="388508"/>
                </a:cubicBezTo>
                <a:close/>
                <a:moveTo>
                  <a:pt x="0" y="363443"/>
                </a:moveTo>
                <a:lnTo>
                  <a:pt x="501300" y="363443"/>
                </a:lnTo>
                <a:lnTo>
                  <a:pt x="501300" y="451171"/>
                </a:lnTo>
                <a:lnTo>
                  <a:pt x="0" y="451171"/>
                </a:lnTo>
                <a:close/>
                <a:moveTo>
                  <a:pt x="125325" y="150390"/>
                </a:moveTo>
                <a:lnTo>
                  <a:pt x="187988" y="150390"/>
                </a:lnTo>
                <a:lnTo>
                  <a:pt x="187988" y="175455"/>
                </a:lnTo>
                <a:lnTo>
                  <a:pt x="125325" y="175455"/>
                </a:lnTo>
                <a:close/>
                <a:moveTo>
                  <a:pt x="275715" y="137858"/>
                </a:moveTo>
                <a:lnTo>
                  <a:pt x="275715" y="200520"/>
                </a:lnTo>
                <a:lnTo>
                  <a:pt x="426105" y="200520"/>
                </a:lnTo>
                <a:lnTo>
                  <a:pt x="426105" y="137858"/>
                </a:lnTo>
                <a:close/>
                <a:moveTo>
                  <a:pt x="125325" y="100260"/>
                </a:moveTo>
                <a:lnTo>
                  <a:pt x="187988" y="100260"/>
                </a:lnTo>
                <a:lnTo>
                  <a:pt x="187988" y="125325"/>
                </a:lnTo>
                <a:lnTo>
                  <a:pt x="125325" y="125325"/>
                </a:lnTo>
                <a:close/>
                <a:moveTo>
                  <a:pt x="125325" y="50130"/>
                </a:moveTo>
                <a:lnTo>
                  <a:pt x="187988" y="50130"/>
                </a:lnTo>
                <a:lnTo>
                  <a:pt x="187988" y="75195"/>
                </a:lnTo>
                <a:lnTo>
                  <a:pt x="125325" y="75195"/>
                </a:lnTo>
                <a:close/>
                <a:moveTo>
                  <a:pt x="100260" y="25065"/>
                </a:moveTo>
                <a:lnTo>
                  <a:pt x="100260" y="200520"/>
                </a:lnTo>
                <a:lnTo>
                  <a:pt x="213053" y="200520"/>
                </a:lnTo>
                <a:lnTo>
                  <a:pt x="213053" y="25065"/>
                </a:lnTo>
                <a:close/>
                <a:moveTo>
                  <a:pt x="87728" y="0"/>
                </a:moveTo>
                <a:lnTo>
                  <a:pt x="225585" y="0"/>
                </a:lnTo>
                <a:cubicBezTo>
                  <a:pt x="232478" y="0"/>
                  <a:pt x="238118" y="5640"/>
                  <a:pt x="238118" y="12533"/>
                </a:cubicBezTo>
                <a:lnTo>
                  <a:pt x="238118" y="100260"/>
                </a:lnTo>
                <a:lnTo>
                  <a:pt x="438638" y="100260"/>
                </a:lnTo>
                <a:cubicBezTo>
                  <a:pt x="452423" y="100260"/>
                  <a:pt x="463703" y="111539"/>
                  <a:pt x="463703" y="125325"/>
                </a:cubicBezTo>
                <a:lnTo>
                  <a:pt x="463703" y="200520"/>
                </a:lnTo>
                <a:lnTo>
                  <a:pt x="501300" y="288248"/>
                </a:lnTo>
                <a:lnTo>
                  <a:pt x="501300" y="338378"/>
                </a:lnTo>
                <a:lnTo>
                  <a:pt x="0" y="338378"/>
                </a:lnTo>
                <a:lnTo>
                  <a:pt x="0" y="288248"/>
                </a:lnTo>
                <a:lnTo>
                  <a:pt x="37598" y="200520"/>
                </a:lnTo>
                <a:lnTo>
                  <a:pt x="37598" y="125325"/>
                </a:lnTo>
                <a:cubicBezTo>
                  <a:pt x="37598" y="111539"/>
                  <a:pt x="48877" y="100260"/>
                  <a:pt x="62663" y="100260"/>
                </a:cubicBezTo>
                <a:lnTo>
                  <a:pt x="75195" y="100260"/>
                </a:lnTo>
                <a:lnTo>
                  <a:pt x="75195" y="12533"/>
                </a:lnTo>
                <a:cubicBezTo>
                  <a:pt x="75195" y="5640"/>
                  <a:pt x="80835" y="0"/>
                  <a:pt x="87728" y="0"/>
                </a:cubicBezTo>
                <a:close/>
              </a:path>
            </a:pathLst>
          </a:custGeom>
          <a:solidFill>
            <a:schemeClr val="accent1"/>
          </a:solidFill>
          <a:ln w="6251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Text5">
            <a:extLst>
              <a:ext uri="{FF2B5EF4-FFF2-40B4-BE49-F238E27FC236}">
                <a16:creationId xmlns:a16="http://schemas.microsoft.com/office/drawing/2014/main" id="{7FEB6BB5-3FD2-E76A-8AF1-CCCBCA43B02A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613879" y="5937401"/>
            <a:ext cx="4943939" cy="7716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麦克阿瑟将军依据潮汐数据制定登陆计划，展现了军事决策与自然环境的高度融合，成功案例促进后续军事行动更加注重海洋环境分析，实现共赢。</a:t>
            </a:r>
          </a:p>
        </p:txBody>
      </p:sp>
      <p:sp>
        <p:nvSpPr>
          <p:cNvPr id="58" name="Text6">
            <a:extLst>
              <a:ext uri="{FF2B5EF4-FFF2-40B4-BE49-F238E27FC236}">
                <a16:creationId xmlns:a16="http://schemas.microsoft.com/office/drawing/2014/main" id="{825D4E61-B04D-CE6E-DFC1-1A4FC6EF63F8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6613880" y="1417551"/>
            <a:ext cx="3371850" cy="47583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潮汐助力隐蔽登陆</a:t>
            </a:r>
          </a:p>
        </p:txBody>
      </p:sp>
      <p:sp>
        <p:nvSpPr>
          <p:cNvPr id="59" name="Text7">
            <a:extLst>
              <a:ext uri="{FF2B5EF4-FFF2-40B4-BE49-F238E27FC236}">
                <a16:creationId xmlns:a16="http://schemas.microsoft.com/office/drawing/2014/main" id="{07A3F5FB-50AA-DE64-015D-7C61535E071F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613880" y="2718857"/>
            <a:ext cx="3371850" cy="47583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滩头暴露时间缩短</a:t>
            </a:r>
          </a:p>
        </p:txBody>
      </p:sp>
      <p:sp>
        <p:nvSpPr>
          <p:cNvPr id="60" name="Text8">
            <a:extLst>
              <a:ext uri="{FF2B5EF4-FFF2-40B4-BE49-F238E27FC236}">
                <a16:creationId xmlns:a16="http://schemas.microsoft.com/office/drawing/2014/main" id="{C51DE3CC-386A-5C0D-E105-F77785830A3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613880" y="4100801"/>
            <a:ext cx="3371850" cy="47583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自然障碍利用最大化</a:t>
            </a:r>
          </a:p>
        </p:txBody>
      </p:sp>
      <p:sp>
        <p:nvSpPr>
          <p:cNvPr id="61" name="Text9">
            <a:extLst>
              <a:ext uri="{FF2B5EF4-FFF2-40B4-BE49-F238E27FC236}">
                <a16:creationId xmlns:a16="http://schemas.microsoft.com/office/drawing/2014/main" id="{7D5910B4-8D5F-5891-EFF7-2EAECA2EF04D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613880" y="5404917"/>
            <a:ext cx="3371850" cy="47583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决策与自然和谐共生</a:t>
            </a:r>
          </a:p>
        </p:txBody>
      </p:sp>
      <p:grpSp>
        <p:nvGrpSpPr>
          <p:cNvPr id="6" name="Text10">
            <a:extLst>
              <a:ext uri="{FF2B5EF4-FFF2-40B4-BE49-F238E27FC236}">
                <a16:creationId xmlns:a16="http://schemas.microsoft.com/office/drawing/2014/main" id="{0038FF69-7399-3819-D57A-BED5B906C627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10566884" y="20107"/>
            <a:ext cx="761934" cy="888923"/>
            <a:chOff x="10566884" y="20107"/>
            <a:chExt cx="761934" cy="88892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C7BC75C4-63BC-06A0-E8D9-D6FFD62B773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566884" y="274084"/>
              <a:ext cx="634945" cy="634946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F228F70-512A-D081-E6DD-E70FA89F7DF7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0820862" y="20107"/>
              <a:ext cx="507956" cy="507957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36"/>
      <p:tags r:id="rId37"/>
    </p:custDataLst>
    <p:extLst>
      <p:ext uri="{BB962C8B-B14F-4D97-AF65-F5344CB8AC3E}">
        <p14:creationId val="1053466886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" name="直接连接符 3-【1】">
            <a:extLst>
              <a:ext uri="{FF2B5EF4-FFF2-40B4-BE49-F238E27FC236}">
                <a16:creationId xmlns:a16="http://schemas.microsoft.com/office/drawing/2014/main" id="{4832EDEF-29BF-E16A-607A-B56BC80BB45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929744" y="3916485"/>
            <a:ext cx="10332512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1">
            <a:extLst>
              <a:ext uri="{FF2B5EF4-FFF2-40B4-BE49-F238E27FC236}">
                <a16:creationId xmlns:a16="http://schemas.microsoft.com/office/drawing/2014/main" id="{C6199A60-4A4D-4255-AEFD-3A077BD71B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53445" y="3139123"/>
            <a:ext cx="2260487" cy="7671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hape2">
            <a:extLst>
              <a:ext uri="{FF2B5EF4-FFF2-40B4-BE49-F238E27FC236}">
                <a16:creationId xmlns:a16="http://schemas.microsoft.com/office/drawing/2014/main" id="{D404EC36-7982-A129-30C4-97B2C194D1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3913932" y="3926714"/>
            <a:ext cx="2260487" cy="7671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7D05461A-BB7D-079E-F7FB-2030AEB33F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74419" y="3139123"/>
            <a:ext cx="2260487" cy="7671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Shape4">
            <a:extLst>
              <a:ext uri="{FF2B5EF4-FFF2-40B4-BE49-F238E27FC236}">
                <a16:creationId xmlns:a16="http://schemas.microsoft.com/office/drawing/2014/main" id="{02976E89-DDA7-4E0F-27F2-C37AD511ACC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8434906" y="3926714"/>
            <a:ext cx="2260487" cy="7671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hape5">
            <a:extLst>
              <a:ext uri="{FF2B5EF4-FFF2-40B4-BE49-F238E27FC236}">
                <a16:creationId xmlns:a16="http://schemas.microsoft.com/office/drawing/2014/main" id="{3C67E0A0-B9B0-2F32-034F-030485E5651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26783" y="2689072"/>
            <a:ext cx="879646" cy="8796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Shape6" descr="森林景色">
            <a:extLst>
              <a:ext uri="{FF2B5EF4-FFF2-40B4-BE49-F238E27FC236}">
                <a16:creationId xmlns:a16="http://schemas.microsoft.com/office/drawing/2014/main" id="{7D998EAF-EA99-E114-238F-CBD03E589F0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extLst>
              <a:ext uri="{96DAC541-7B7A-43D3-8B79-37D633B846F1}"/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76" y="2895742"/>
            <a:ext cx="452060" cy="452060"/>
          </a:xfrm>
          <a:prstGeom prst="rect">
            <a:avLst/>
          </a:prstGeom>
          <a:effectLst>
            <a:outerShdw blurRad="381000" algn="ctr" rotWithShape="0">
              <a:prstClr val="black">
                <a:alpha val="25000"/>
              </a:prstClr>
            </a:outerShdw>
          </a:effectLst>
        </p:spPr>
      </p:pic>
      <p:sp>
        <p:nvSpPr>
          <p:cNvPr id="11" name="Shape7">
            <a:extLst>
              <a:ext uri="{FF2B5EF4-FFF2-40B4-BE49-F238E27FC236}">
                <a16:creationId xmlns:a16="http://schemas.microsoft.com/office/drawing/2014/main" id="{BF6A95FD-7EE6-45C2-0914-5467D8CFE60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857985" y="2689072"/>
            <a:ext cx="879646" cy="8796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Shape8" descr="森林景色">
            <a:extLst>
              <a:ext uri="{FF2B5EF4-FFF2-40B4-BE49-F238E27FC236}">
                <a16:creationId xmlns:a16="http://schemas.microsoft.com/office/drawing/2014/main" id="{95AB5B9A-8E9B-95CD-1548-01F13ADEC20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>
            <a:extLst>
              <a:ext uri="{96DAC541-7B7A-43D3-8B79-37D633B846F1}"/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78" y="2895742"/>
            <a:ext cx="452060" cy="452060"/>
          </a:xfrm>
          <a:prstGeom prst="rect">
            <a:avLst/>
          </a:prstGeom>
          <a:effectLst>
            <a:outerShdw blurRad="381000" algn="ctr" rotWithShape="0">
              <a:prstClr val="black">
                <a:alpha val="25000"/>
              </a:prstClr>
            </a:outerShdw>
          </a:effectLst>
        </p:spPr>
      </p:pic>
      <p:sp>
        <p:nvSpPr>
          <p:cNvPr id="13" name="Shape9">
            <a:extLst>
              <a:ext uri="{FF2B5EF4-FFF2-40B4-BE49-F238E27FC236}">
                <a16:creationId xmlns:a16="http://schemas.microsoft.com/office/drawing/2014/main" id="{58D8FA87-9CB0-B7EB-B8DE-DD129397682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99239" y="4356308"/>
            <a:ext cx="879646" cy="8796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Shape10" descr="森林景色">
            <a:extLst>
              <a:ext uri="{FF2B5EF4-FFF2-40B4-BE49-F238E27FC236}">
                <a16:creationId xmlns:a16="http://schemas.microsoft.com/office/drawing/2014/main" id="{0AD669AC-ADB9-751A-F82D-392251EF536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">
            <a:extLst>
              <a:ext uri="{96DAC541-7B7A-43D3-8B79-37D633B846F1}"/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31" y="4562977"/>
            <a:ext cx="452060" cy="452060"/>
          </a:xfrm>
          <a:prstGeom prst="rect">
            <a:avLst/>
          </a:prstGeom>
          <a:effectLst>
            <a:outerShdw blurRad="381000" algn="ctr" rotWithShape="0">
              <a:prstClr val="black">
                <a:alpha val="25000"/>
              </a:prstClr>
            </a:outerShdw>
          </a:effectLst>
        </p:spPr>
      </p:pic>
      <p:sp>
        <p:nvSpPr>
          <p:cNvPr id="15" name="Shape11">
            <a:extLst>
              <a:ext uri="{FF2B5EF4-FFF2-40B4-BE49-F238E27FC236}">
                <a16:creationId xmlns:a16="http://schemas.microsoft.com/office/drawing/2014/main" id="{AE3D925E-C41D-2D84-8CC1-767E3D11433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130440" y="4356308"/>
            <a:ext cx="879646" cy="8796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Shape12" descr="森林景色">
            <a:extLst>
              <a:ext uri="{FF2B5EF4-FFF2-40B4-BE49-F238E27FC236}">
                <a16:creationId xmlns:a16="http://schemas.microsoft.com/office/drawing/2014/main" id="{A6964E04-911C-582B-4D8D-874B9E8F6D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>
            <a:extLst>
              <a:ext uri="{96DAC541-7B7A-43D3-8B79-37D633B846F1}"/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3" y="4562977"/>
            <a:ext cx="452060" cy="452060"/>
          </a:xfrm>
          <a:prstGeom prst="rect">
            <a:avLst/>
          </a:prstGeom>
          <a:effectLst>
            <a:outerShdw blurRad="381000" algn="ctr" rotWithShape="0">
              <a:prstClr val="black">
                <a:alpha val="25000"/>
              </a:prstClr>
            </a:outerShdw>
          </a:effectLst>
        </p:spPr>
      </p:pic>
      <p:sp>
        <p:nvSpPr>
          <p:cNvPr id="17" name="Text1">
            <a:extLst>
              <a:ext uri="{FF2B5EF4-FFF2-40B4-BE49-F238E27FC236}">
                <a16:creationId xmlns:a16="http://schemas.microsoft.com/office/drawing/2014/main" id="{40D9B39F-5576-B2F0-5418-6FF45FA4068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050614" y="4187342"/>
            <a:ext cx="1431983" cy="461665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2">
            <a:extLst>
              <a:ext uri="{FF2B5EF4-FFF2-40B4-BE49-F238E27FC236}">
                <a16:creationId xmlns:a16="http://schemas.microsoft.com/office/drawing/2014/main" id="{6D980A7D-C506-2BC9-85F0-00A1D1A958B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87537" y="4793134"/>
            <a:ext cx="3371850" cy="465464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气象预测精准</a:t>
            </a:r>
          </a:p>
        </p:txBody>
      </p:sp>
      <p:sp>
        <p:nvSpPr>
          <p:cNvPr id="19" name="Text3">
            <a:extLst>
              <a:ext uri="{FF2B5EF4-FFF2-40B4-BE49-F238E27FC236}">
                <a16:creationId xmlns:a16="http://schemas.microsoft.com/office/drawing/2014/main" id="{86B55B4A-0841-34F6-47B3-21DD97C127A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406687" y="5352132"/>
            <a:ext cx="2719837" cy="102919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仁川登陆前，美军准确预测到潮汐低至3米，为登陆提供了宝贵时间窗口，凸显气象情报在军事行动中的关键作用，助力决策精准实施。</a:t>
            </a:r>
          </a:p>
        </p:txBody>
      </p:sp>
      <p:sp>
        <p:nvSpPr>
          <p:cNvPr id="20" name="Text4">
            <a:extLst>
              <a:ext uri="{FF2B5EF4-FFF2-40B4-BE49-F238E27FC236}">
                <a16:creationId xmlns:a16="http://schemas.microsoft.com/office/drawing/2014/main" id="{9FCC1F4C-23BE-9F57-28C6-48F72FDE738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590304" y="4187342"/>
            <a:ext cx="1431983" cy="461665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5">
            <a:extLst>
              <a:ext uri="{FF2B5EF4-FFF2-40B4-BE49-F238E27FC236}">
                <a16:creationId xmlns:a16="http://schemas.microsoft.com/office/drawing/2014/main" id="{16F3525B-C320-1A93-A0DA-513A59732B6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627226" y="4793134"/>
            <a:ext cx="3371850" cy="465464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情报影响决策</a:t>
            </a:r>
          </a:p>
        </p:txBody>
      </p:sp>
      <p:sp>
        <p:nvSpPr>
          <p:cNvPr id="22" name="Text6">
            <a:extLst>
              <a:ext uri="{FF2B5EF4-FFF2-40B4-BE49-F238E27FC236}">
                <a16:creationId xmlns:a16="http://schemas.microsoft.com/office/drawing/2014/main" id="{504CEA0D-2D93-F6CC-9987-0BF1AE7D5E2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946376" y="5352132"/>
            <a:ext cx="2719837" cy="102919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基于实时气象监控的情报分析，美军选择有利天气条件发起攻击，有效规避了天气障碍，说明海洋环境情报是军事决策的重要依据。</a:t>
            </a:r>
          </a:p>
        </p:txBody>
      </p:sp>
      <p:sp>
        <p:nvSpPr>
          <p:cNvPr id="23" name="Text7">
            <a:extLst>
              <a:ext uri="{FF2B5EF4-FFF2-40B4-BE49-F238E27FC236}">
                <a16:creationId xmlns:a16="http://schemas.microsoft.com/office/drawing/2014/main" id="{5B23ACF0-82F6-9876-0925-1EED88786EB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320130" y="3183963"/>
            <a:ext cx="1431983" cy="461665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8">
            <a:extLst>
              <a:ext uri="{FF2B5EF4-FFF2-40B4-BE49-F238E27FC236}">
                <a16:creationId xmlns:a16="http://schemas.microsoft.com/office/drawing/2014/main" id="{8E91BBC1-493A-3653-02BD-6F6C6C64DF1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357052" y="2604048"/>
            <a:ext cx="3371850" cy="465464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实时监控助力</a:t>
            </a:r>
          </a:p>
        </p:txBody>
      </p:sp>
      <p:sp>
        <p:nvSpPr>
          <p:cNvPr id="25" name="Text9">
            <a:extLst>
              <a:ext uri="{FF2B5EF4-FFF2-40B4-BE49-F238E27FC236}">
                <a16:creationId xmlns:a16="http://schemas.microsoft.com/office/drawing/2014/main" id="{0FC5185C-4CA8-6F04-69DE-F90096EFA75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676202" y="1548567"/>
            <a:ext cx="2719837" cy="102919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实时气象监控系统及时捕捉风速、风向变化，确保登陆部队安全渡过海峡，体现了海洋环境数据在动态军事策略中的即时应用价值。</a:t>
            </a:r>
          </a:p>
        </p:txBody>
      </p:sp>
      <p:sp>
        <p:nvSpPr>
          <p:cNvPr id="26" name="Text10">
            <a:extLst>
              <a:ext uri="{FF2B5EF4-FFF2-40B4-BE49-F238E27FC236}">
                <a16:creationId xmlns:a16="http://schemas.microsoft.com/office/drawing/2014/main" id="{A3C94EE0-CBAB-BAAD-53DB-94DF1F6A9912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817931" y="3183963"/>
            <a:ext cx="1431983" cy="461665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11">
            <a:extLst>
              <a:ext uri="{FF2B5EF4-FFF2-40B4-BE49-F238E27FC236}">
                <a16:creationId xmlns:a16="http://schemas.microsoft.com/office/drawing/2014/main" id="{BC2F310E-E319-3D9B-DC2E-7AC232F7127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854854" y="2604048"/>
            <a:ext cx="3371850" cy="465464"/>
          </a:xfrm>
          <a:prstGeom prst="rect">
            <a:avLst/>
          </a:prstGeom>
          <a:noFill/>
          <a:effectLst>
            <a:outerShdw blurRad="381000" algn="c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提升行动效率</a:t>
            </a:r>
          </a:p>
        </p:txBody>
      </p:sp>
      <p:sp>
        <p:nvSpPr>
          <p:cNvPr id="28" name="Text12">
            <a:extLst>
              <a:ext uri="{FF2B5EF4-FFF2-40B4-BE49-F238E27FC236}">
                <a16:creationId xmlns:a16="http://schemas.microsoft.com/office/drawing/2014/main" id="{8906E1CD-7353-D388-4164-F38C9A41076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174004" y="1548567"/>
            <a:ext cx="3052700" cy="102919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精准的气象监控与预测，使仁川登陆行动比预期提前，减少了敌军反应时间，显著提升了军事行动的突然性和效率，共赢于战略目标的实现。</a:t>
            </a:r>
          </a:p>
        </p:txBody>
      </p:sp>
      <p:sp>
        <p:nvSpPr>
          <p:cNvPr id="32" name="Text13">
            <a:extLst>
              <a:ext uri="{FF2B5EF4-FFF2-40B4-BE49-F238E27FC236}">
                <a16:creationId xmlns:a16="http://schemas.microsoft.com/office/drawing/2014/main" id="{BC48B744-5940-3865-AAAA-F9E8217FB84D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71610" y="223083"/>
            <a:ext cx="957256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实时气象监控的应用</a:t>
            </a:r>
          </a:p>
        </p:txBody>
      </p:sp>
      <p:sp>
        <p:nvSpPr>
          <p:cNvPr id="33" name="椭圆 32-【1】">
            <a:extLst>
              <a:ext uri="{FF2B5EF4-FFF2-40B4-BE49-F238E27FC236}">
                <a16:creationId xmlns:a16="http://schemas.microsoft.com/office/drawing/2014/main" id="{CCE300F9-FF43-FD17-1B95-237F3F0E67C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-【1】">
            <a:extLst>
              <a:ext uri="{FF2B5EF4-FFF2-40B4-BE49-F238E27FC236}">
                <a16:creationId xmlns:a16="http://schemas.microsoft.com/office/drawing/2014/main" id="{91FD7CD8-3F5D-934F-0024-5F3BEDD457D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5" name="Text14">
            <a:extLst>
              <a:ext uri="{FF2B5EF4-FFF2-40B4-BE49-F238E27FC236}">
                <a16:creationId xmlns:a16="http://schemas.microsoft.com/office/drawing/2014/main" id="{89755C9A-FE16-8E56-0902-4A5204FCB5AB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301973" y="21323"/>
            <a:ext cx="749245" cy="874119"/>
            <a:chOff x="301973" y="21323"/>
            <a:chExt cx="749245" cy="874119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F09D2679-E200-C8A3-5068-9201D60ABD1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01973" y="271071"/>
              <a:ext cx="624371" cy="624371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AB507EE-DD0F-7401-6D47-75D25C82A4B0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551721" y="21323"/>
              <a:ext cx="499497" cy="499497"/>
            </a:xfrm>
            <a:prstGeom prst="ellipse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36"/>
      <p:tags r:id="rId37"/>
    </p:custDataLst>
    <p:extLst>
      <p:ext uri="{BB962C8B-B14F-4D97-AF65-F5344CB8AC3E}">
        <p14:creationId val="60639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6971" y="275960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6" name="shape 25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sp>
        <p:nvSpPr>
          <p:cNvPr id="20" name="Text1"/>
          <p:cNvSpPr txBox="1"/>
          <p:nvPr>
            <p:custDataLst>
              <p:tags r:id="rId4"/>
            </p:custDataLst>
          </p:nvPr>
        </p:nvSpPr>
        <p:spPr>
          <a:xfrm>
            <a:off x="596330" y="3347531"/>
            <a:ext cx="6428541" cy="922020"/>
          </a:xfrm>
          <a:prstGeom prst="rect">
            <a:avLst/>
          </a:prstGeom>
          <a:noFill/>
        </p:spPr>
        <p:txBody>
          <a:bodyPr wrap="square" rtlCol="0" anchor="b" anchorCtr="0">
            <a:normAutofit fontScale="7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rgbClr val="35CFE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现代海洋环境保障的应用</a:t>
            </a:r>
          </a:p>
        </p:txBody>
      </p:sp>
      <p:sp>
        <p:nvSpPr>
          <p:cNvPr id="21" name="Text2"/>
          <p:cNvSpPr txBox="1"/>
          <p:nvPr>
            <p:custDataLst>
              <p:tags r:id="rId5"/>
            </p:custDataLst>
          </p:nvPr>
        </p:nvSpPr>
        <p:spPr>
          <a:xfrm>
            <a:off x="596179" y="4358598"/>
            <a:ext cx="6428693" cy="203068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Application of modern marine environmental protection</a:t>
            </a:r>
          </a:p>
        </p:txBody>
      </p:sp>
      <p:sp>
        <p:nvSpPr>
          <p:cNvPr id="22" name="Text3"/>
          <p:cNvSpPr txBox="1"/>
          <p:nvPr>
            <p:custDataLst>
              <p:tags r:id="rId6"/>
            </p:custDataLst>
          </p:nvPr>
        </p:nvSpPr>
        <p:spPr>
          <a:xfrm>
            <a:off x="502729" y="1197648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104454" y="2550653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3" name="矩形 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1">
            <a:extLst>
              <a:ext uri="{FF2B5EF4-FFF2-40B4-BE49-F238E27FC236}">
                <a16:creationId xmlns:a16="http://schemas.microsoft.com/office/drawing/2014/main" id="{8FDACA00-1BE3-9B54-E8EF-A9DB454926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当代技术在海洋评估中的运用</a:t>
            </a: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35BBFB8D-E5E6-639E-CA55-C720D44585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4861" y="1895404"/>
            <a:ext cx="2655641" cy="3985143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sx="98000" sy="98000" algn="ctr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3">
            <a:extLst>
              <a:ext uri="{FF2B5EF4-FFF2-40B4-BE49-F238E27FC236}">
                <a16:creationId xmlns:a16="http://schemas.microsoft.com/office/drawing/2014/main" id="{4310C3F3-0AE4-EC78-23B7-2AA38897B6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0975" y="1895405"/>
            <a:ext cx="2655641" cy="3985143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sx="98000" sy="98000" algn="ctr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4">
            <a:extLst>
              <a:ext uri="{FF2B5EF4-FFF2-40B4-BE49-F238E27FC236}">
                <a16:creationId xmlns:a16="http://schemas.microsoft.com/office/drawing/2014/main" id="{59A888FE-610F-3FC0-F6D5-DA1506D4BCE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06453" y="1895405"/>
            <a:ext cx="2655641" cy="3985143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sx="98000" sy="98000" algn="ctr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5">
            <a:extLst>
              <a:ext uri="{FF2B5EF4-FFF2-40B4-BE49-F238E27FC236}">
                <a16:creationId xmlns:a16="http://schemas.microsoft.com/office/drawing/2014/main" id="{EA0486AE-FFD5-1684-DDA1-A56DAEF755E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87201" y="2056210"/>
            <a:ext cx="913813" cy="895218"/>
          </a:xfrm>
          <a:prstGeom prst="rect">
            <a:avLst/>
          </a:prstGeom>
          <a:noFill/>
        </p:spPr>
        <p:txBody>
          <a:bodyPr wrap="none" lIns="108000" tIns="108000" rIns="108000" bIns="108000" rtlCol="0" anchor="b" anchorCtr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4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1" lang="zh-CN" altLang="en-US" sz="4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6">
            <a:extLst>
              <a:ext uri="{FF2B5EF4-FFF2-40B4-BE49-F238E27FC236}">
                <a16:creationId xmlns:a16="http://schemas.microsoft.com/office/drawing/2014/main" id="{F60D61CA-5326-1086-781E-A1C2C2F3A6D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31890" y="2056211"/>
            <a:ext cx="913813" cy="895218"/>
          </a:xfrm>
          <a:prstGeom prst="rect">
            <a:avLst/>
          </a:prstGeom>
          <a:noFill/>
        </p:spPr>
        <p:txBody>
          <a:bodyPr wrap="none" lIns="108000" tIns="108000" rIns="108000" bIns="108000" rtlCol="0" anchor="b" anchorCtr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4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1" lang="zh-CN" altLang="en-US" sz="4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7">
            <a:extLst>
              <a:ext uri="{FF2B5EF4-FFF2-40B4-BE49-F238E27FC236}">
                <a16:creationId xmlns:a16="http://schemas.microsoft.com/office/drawing/2014/main" id="{701C31F3-C693-8051-03B0-50B8AB27862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077367" y="2056211"/>
            <a:ext cx="913813" cy="895218"/>
          </a:xfrm>
          <a:prstGeom prst="rect">
            <a:avLst/>
          </a:prstGeom>
          <a:noFill/>
        </p:spPr>
        <p:txBody>
          <a:bodyPr wrap="none" lIns="108000" tIns="108000" rIns="108000" bIns="108000" rtlCol="0" anchor="b" anchorCtr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4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1" lang="zh-CN" altLang="en-US" sz="4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8">
            <a:extLst>
              <a:ext uri="{FF2B5EF4-FFF2-40B4-BE49-F238E27FC236}">
                <a16:creationId xmlns:a16="http://schemas.microsoft.com/office/drawing/2014/main" id="{4FB50FB9-F299-6B5F-50E7-627CB8960E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6691" y="3589827"/>
            <a:ext cx="2275966" cy="2049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卫星遥感技术能实时监测海洋温度、风速等参数，误差率低至5%，显著提升海洋环境评估精确度，助力军事决策高效响应。</a:t>
            </a:r>
          </a:p>
        </p:txBody>
      </p:sp>
      <p:sp>
        <p:nvSpPr>
          <p:cNvPr id="9" name="Text9">
            <a:extLst>
              <a:ext uri="{FF2B5EF4-FFF2-40B4-BE49-F238E27FC236}">
                <a16:creationId xmlns:a16="http://schemas.microsoft.com/office/drawing/2014/main" id="{05F84711-B763-C966-836A-52096B5C38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550813" y="3589828"/>
            <a:ext cx="2275966" cy="2049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AI算法快速处理海量海洋数据，预测风暴路径准确率高达90%，缩短决策时间，提高军事行动效率与安全性。</a:t>
            </a:r>
          </a:p>
        </p:txBody>
      </p:sp>
      <p:sp>
        <p:nvSpPr>
          <p:cNvPr id="10" name="Text10">
            <a:extLst>
              <a:ext uri="{FF2B5EF4-FFF2-40B4-BE49-F238E27FC236}">
                <a16:creationId xmlns:a16="http://schemas.microsoft.com/office/drawing/2014/main" id="{C61EC071-7CAA-3788-7258-BC3686EBA7F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96291" y="3589828"/>
            <a:ext cx="2275966" cy="2049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无人机可深入危险海域进行现场勘查，回传高清影像，结合GIS系统，实现环境评估精细化，支持精准军事部署。</a:t>
            </a:r>
          </a:p>
        </p:txBody>
      </p:sp>
      <p:sp>
        <p:nvSpPr>
          <p:cNvPr id="11" name="Text11">
            <a:extLst>
              <a:ext uri="{FF2B5EF4-FFF2-40B4-BE49-F238E27FC236}">
                <a16:creationId xmlns:a16="http://schemas.microsoft.com/office/drawing/2014/main" id="{3B3FE636-95B2-8114-A8DA-209A292CD12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8922" y="2961647"/>
            <a:ext cx="2151505" cy="4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卫星遥感精确监测</a:t>
            </a:r>
          </a:p>
        </p:txBody>
      </p:sp>
      <p:sp>
        <p:nvSpPr>
          <p:cNvPr id="12" name="Text12">
            <a:extLst>
              <a:ext uri="{FF2B5EF4-FFF2-40B4-BE49-F238E27FC236}">
                <a16:creationId xmlns:a16="http://schemas.microsoft.com/office/drawing/2014/main" id="{5D11D03E-9A22-7E7C-3249-A65E1C933F3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613044" y="2961648"/>
            <a:ext cx="2151505" cy="4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AI算法高效分析</a:t>
            </a:r>
          </a:p>
        </p:txBody>
      </p:sp>
      <p:sp>
        <p:nvSpPr>
          <p:cNvPr id="13" name="Text13">
            <a:extLst>
              <a:ext uri="{FF2B5EF4-FFF2-40B4-BE49-F238E27FC236}">
                <a16:creationId xmlns:a16="http://schemas.microsoft.com/office/drawing/2014/main" id="{55CC74DD-0096-544B-BBC6-2B032AB74F3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58521" y="2961648"/>
            <a:ext cx="2151505" cy="4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无人机现场勘查</a:t>
            </a:r>
          </a:p>
        </p:txBody>
      </p:sp>
      <p:sp>
        <p:nvSpPr>
          <p:cNvPr id="19" name="Text14">
            <a:extLst>
              <a:ext uri="{FF2B5EF4-FFF2-40B4-BE49-F238E27FC236}">
                <a16:creationId xmlns:a16="http://schemas.microsoft.com/office/drawing/2014/main" id="{25A5C1C2-D82B-B8C5-C679-5C660DC0398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050352" y="1895404"/>
            <a:ext cx="2655641" cy="3985143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sx="98000" sy="98000" algn="ctr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15">
            <a:extLst>
              <a:ext uri="{FF2B5EF4-FFF2-40B4-BE49-F238E27FC236}">
                <a16:creationId xmlns:a16="http://schemas.microsoft.com/office/drawing/2014/main" id="{9ADB5C0D-D4BE-766B-A33D-B2A13FB97A1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921265" y="2056210"/>
            <a:ext cx="913813" cy="895218"/>
          </a:xfrm>
          <a:prstGeom prst="rect">
            <a:avLst/>
          </a:prstGeom>
          <a:noFill/>
        </p:spPr>
        <p:txBody>
          <a:bodyPr wrap="none" lIns="108000" tIns="108000" rIns="108000" bIns="108000" rtlCol="0" anchor="b" anchorCtr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4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1" name="Text16">
            <a:extLst>
              <a:ext uri="{FF2B5EF4-FFF2-40B4-BE49-F238E27FC236}">
                <a16:creationId xmlns:a16="http://schemas.microsoft.com/office/drawing/2014/main" id="{2F22E06D-92A2-2717-E5B0-293195F4256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40190" y="3589827"/>
            <a:ext cx="2275966" cy="2049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物联网传感器网络覆盖关键海域，实时采集水质、海流等数据，误差小于3%，为军事行动提供即时环境情报，促进决策科学性。</a:t>
            </a:r>
          </a:p>
        </p:txBody>
      </p:sp>
      <p:sp>
        <p:nvSpPr>
          <p:cNvPr id="22" name="Text17">
            <a:extLst>
              <a:ext uri="{FF2B5EF4-FFF2-40B4-BE49-F238E27FC236}">
                <a16:creationId xmlns:a16="http://schemas.microsoft.com/office/drawing/2014/main" id="{6FEE5300-32A2-58FE-8313-3CEE80BAB65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302421" y="2961647"/>
            <a:ext cx="2151505" cy="49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物联网实时监测</a:t>
            </a:r>
          </a:p>
        </p:txBody>
      </p:sp>
    </p:spTree>
    <p:custDataLst>
      <p:custData r:id="rId20"/>
      <p:tags r:id="rId21"/>
    </p:custDataLst>
    <p:extLst>
      <p:ext uri="{BB962C8B-B14F-4D97-AF65-F5344CB8AC3E}">
        <p14:creationId val="1676499406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任意多边形: 形状 32"/>
          <p:cNvSpPr/>
          <p:nvPr/>
        </p:nvSpPr>
        <p:spPr>
          <a:xfrm>
            <a:off x="11439524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34"/>
          <p:cNvGrpSpPr/>
          <p:nvPr/>
        </p:nvGrpSpPr>
        <p:grpSpPr>
          <a:xfrm>
            <a:off x="262119" y="5911508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Shape1">
            <a:extLst>
              <a:ext uri="{FF2B5EF4-FFF2-40B4-BE49-F238E27FC236}">
                <a16:creationId xmlns:a16="http://schemas.microsoft.com/office/drawing/2014/main" id="{461685DC-7173-FD65-0A58-3F3020EE1B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7961" y="1"/>
            <a:ext cx="4534260" cy="3076463"/>
          </a:xfrm>
          <a:custGeom>
            <a:gdLst>
              <a:gd name="connsiteX0" fmla="*/ 0 w 4534260"/>
              <a:gd name="connsiteY0" fmla="*/ 0 h 3076463"/>
              <a:gd name="connsiteX1" fmla="*/ 2915594 w 4534260"/>
              <a:gd name="connsiteY1" fmla="*/ 0 h 3076463"/>
              <a:gd name="connsiteX2" fmla="*/ 4433619 w 4534260"/>
              <a:gd name="connsiteY2" fmla="*/ 1518025 h 3076463"/>
              <a:gd name="connsiteX3" fmla="*/ 4433619 w 4534260"/>
              <a:gd name="connsiteY3" fmla="*/ 2003967 h 3076463"/>
              <a:gd name="connsiteX4" fmla="*/ 3461764 w 4534260"/>
              <a:gd name="connsiteY4" fmla="*/ 2975822 h 3076463"/>
              <a:gd name="connsiteX5" fmla="*/ 2975822 w 4534260"/>
              <a:gd name="connsiteY5" fmla="*/ 2975822 h 30764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260" h="3076463">
                <a:moveTo>
                  <a:pt x="0" y="0"/>
                </a:moveTo>
                <a:lnTo>
                  <a:pt x="2915594" y="0"/>
                </a:lnTo>
                <a:lnTo>
                  <a:pt x="4433619" y="1518025"/>
                </a:lnTo>
                <a:cubicBezTo>
                  <a:pt x="4567808" y="1652214"/>
                  <a:pt x="4567808" y="1869778"/>
                  <a:pt x="4433619" y="2003967"/>
                </a:cubicBezTo>
                <a:lnTo>
                  <a:pt x="3461764" y="2975822"/>
                </a:lnTo>
                <a:cubicBezTo>
                  <a:pt x="3327575" y="3110011"/>
                  <a:pt x="3110011" y="3110011"/>
                  <a:pt x="2975822" y="2975822"/>
                </a:cubicBezTo>
                <a:close/>
              </a:path>
            </a:pathLst>
          </a:custGeom>
          <a:blipFill>
            <a:blip r:embed="rId4"/>
            <a:stretch>
              <a:fillRect l="-9051" r="-905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Shape2">
            <a:extLst>
              <a:ext uri="{FF2B5EF4-FFF2-40B4-BE49-F238E27FC236}">
                <a16:creationId xmlns:a16="http://schemas.microsoft.com/office/drawing/2014/main" id="{4B87C108-A28B-E8CF-941A-87E313BCDEC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86822" y="4384901"/>
            <a:ext cx="3036432" cy="2476500"/>
          </a:xfrm>
          <a:custGeom>
            <a:gdLst>
              <a:gd name="connsiteX0" fmla="*/ 1841046 w 3682092"/>
              <a:gd name="connsiteY0" fmla="*/ 0 h 3003097"/>
              <a:gd name="connsiteX1" fmla="*/ 2003143 w 3682092"/>
              <a:gd name="connsiteY1" fmla="*/ 67211 h 3003097"/>
              <a:gd name="connsiteX2" fmla="*/ 3614881 w 3682092"/>
              <a:gd name="connsiteY2" fmla="*/ 1678950 h 3003097"/>
              <a:gd name="connsiteX3" fmla="*/ 3614881 w 3682092"/>
              <a:gd name="connsiteY3" fmla="*/ 2003143 h 3003097"/>
              <a:gd name="connsiteX4" fmla="*/ 2614928 w 3682092"/>
              <a:gd name="connsiteY4" fmla="*/ 3003097 h 3003097"/>
              <a:gd name="connsiteX5" fmla="*/ 1067165 w 3682092"/>
              <a:gd name="connsiteY5" fmla="*/ 3003097 h 3003097"/>
              <a:gd name="connsiteX6" fmla="*/ 67211 w 3682092"/>
              <a:gd name="connsiteY6" fmla="*/ 2003143 h 3003097"/>
              <a:gd name="connsiteX7" fmla="*/ 67211 w 3682092"/>
              <a:gd name="connsiteY7" fmla="*/ 1678950 h 3003097"/>
              <a:gd name="connsiteX8" fmla="*/ 1678950 w 3682092"/>
              <a:gd name="connsiteY8" fmla="*/ 67211 h 3003097"/>
              <a:gd name="connsiteX9" fmla="*/ 1841046 w 3682092"/>
              <a:gd name="connsiteY9" fmla="*/ 0 h 3003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092" h="3003097">
                <a:moveTo>
                  <a:pt x="1841046" y="0"/>
                </a:moveTo>
                <a:cubicBezTo>
                  <a:pt x="1899691" y="0"/>
                  <a:pt x="1958335" y="22404"/>
                  <a:pt x="2003143" y="67211"/>
                </a:cubicBezTo>
                <a:lnTo>
                  <a:pt x="3614881" y="1678950"/>
                </a:lnTo>
                <a:cubicBezTo>
                  <a:pt x="3704496" y="1768565"/>
                  <a:pt x="3704496" y="1913529"/>
                  <a:pt x="3614881" y="2003143"/>
                </a:cubicBezTo>
                <a:lnTo>
                  <a:pt x="2614928" y="3003097"/>
                </a:lnTo>
                <a:lnTo>
                  <a:pt x="1067165" y="3003097"/>
                </a:lnTo>
                <a:lnTo>
                  <a:pt x="67211" y="2003143"/>
                </a:lnTo>
                <a:cubicBezTo>
                  <a:pt x="-22403" y="1913529"/>
                  <a:pt x="-22403" y="1768565"/>
                  <a:pt x="67211" y="1678950"/>
                </a:cubicBezTo>
                <a:lnTo>
                  <a:pt x="1678950" y="67211"/>
                </a:lnTo>
                <a:cubicBezTo>
                  <a:pt x="1723757" y="22404"/>
                  <a:pt x="1782402" y="0"/>
                  <a:pt x="1841046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alpha val="4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3">
            <a:extLst>
              <a:ext uri="{FF2B5EF4-FFF2-40B4-BE49-F238E27FC236}">
                <a16:creationId xmlns:a16="http://schemas.microsoft.com/office/drawing/2014/main" id="{DC30816F-77AD-C268-E07F-9A40DECD5A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0"/>
            <a:ext cx="3816804" cy="6858000"/>
          </a:xfrm>
          <a:custGeom>
            <a:gdLst>
              <a:gd name="connsiteX0" fmla="*/ 0 w 3816804"/>
              <a:gd name="connsiteY0" fmla="*/ 0 h 6858000"/>
              <a:gd name="connsiteX1" fmla="*/ 582518 w 3816804"/>
              <a:gd name="connsiteY1" fmla="*/ 0 h 6858000"/>
              <a:gd name="connsiteX2" fmla="*/ 3678882 w 3816804"/>
              <a:gd name="connsiteY2" fmla="*/ 3096365 h 6858000"/>
              <a:gd name="connsiteX3" fmla="*/ 3678882 w 3816804"/>
              <a:gd name="connsiteY3" fmla="*/ 3761635 h 6858000"/>
              <a:gd name="connsiteX4" fmla="*/ 582518 w 3816804"/>
              <a:gd name="connsiteY4" fmla="*/ 6858000 h 6858000"/>
              <a:gd name="connsiteX5" fmla="*/ 0 w 3816804"/>
              <a:gd name="connsiteY5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6803" h="6858000">
                <a:moveTo>
                  <a:pt x="0" y="0"/>
                </a:moveTo>
                <a:lnTo>
                  <a:pt x="582518" y="0"/>
                </a:lnTo>
                <a:lnTo>
                  <a:pt x="3678882" y="3096365"/>
                </a:lnTo>
                <a:cubicBezTo>
                  <a:pt x="3862778" y="3280261"/>
                  <a:pt x="3862778" y="3577739"/>
                  <a:pt x="3678882" y="3761635"/>
                </a:cubicBezTo>
                <a:lnTo>
                  <a:pt x="58251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7"/>
            <a:stretch>
              <a:fillRect l="-84793" r="-847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4">
            <a:extLst>
              <a:ext uri="{FF2B5EF4-FFF2-40B4-BE49-F238E27FC236}">
                <a16:creationId xmlns:a16="http://schemas.microsoft.com/office/drawing/2014/main" id="{205DD941-3F53-100D-AF2E-83B87EC88DF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35654" y="3854903"/>
            <a:ext cx="3682092" cy="3003097"/>
          </a:xfrm>
          <a:custGeom>
            <a:gdLst>
              <a:gd name="connsiteX0" fmla="*/ 1841046 w 3682092"/>
              <a:gd name="connsiteY0" fmla="*/ 0 h 3003097"/>
              <a:gd name="connsiteX1" fmla="*/ 2003143 w 3682092"/>
              <a:gd name="connsiteY1" fmla="*/ 67211 h 3003097"/>
              <a:gd name="connsiteX2" fmla="*/ 3614881 w 3682092"/>
              <a:gd name="connsiteY2" fmla="*/ 1678950 h 3003097"/>
              <a:gd name="connsiteX3" fmla="*/ 3614881 w 3682092"/>
              <a:gd name="connsiteY3" fmla="*/ 2003143 h 3003097"/>
              <a:gd name="connsiteX4" fmla="*/ 2614928 w 3682092"/>
              <a:gd name="connsiteY4" fmla="*/ 3003097 h 3003097"/>
              <a:gd name="connsiteX5" fmla="*/ 1067165 w 3682092"/>
              <a:gd name="connsiteY5" fmla="*/ 3003097 h 3003097"/>
              <a:gd name="connsiteX6" fmla="*/ 67211 w 3682092"/>
              <a:gd name="connsiteY6" fmla="*/ 2003143 h 3003097"/>
              <a:gd name="connsiteX7" fmla="*/ 67211 w 3682092"/>
              <a:gd name="connsiteY7" fmla="*/ 1678950 h 3003097"/>
              <a:gd name="connsiteX8" fmla="*/ 1678950 w 3682092"/>
              <a:gd name="connsiteY8" fmla="*/ 67211 h 3003097"/>
              <a:gd name="connsiteX9" fmla="*/ 1841046 w 3682092"/>
              <a:gd name="connsiteY9" fmla="*/ 0 h 3003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092" h="3003097">
                <a:moveTo>
                  <a:pt x="1841046" y="0"/>
                </a:moveTo>
                <a:cubicBezTo>
                  <a:pt x="1899691" y="0"/>
                  <a:pt x="1958335" y="22404"/>
                  <a:pt x="2003143" y="67211"/>
                </a:cubicBezTo>
                <a:lnTo>
                  <a:pt x="3614881" y="1678950"/>
                </a:lnTo>
                <a:cubicBezTo>
                  <a:pt x="3704496" y="1768565"/>
                  <a:pt x="3704496" y="1913529"/>
                  <a:pt x="3614881" y="2003143"/>
                </a:cubicBezTo>
                <a:lnTo>
                  <a:pt x="2614928" y="3003097"/>
                </a:lnTo>
                <a:lnTo>
                  <a:pt x="1067165" y="3003097"/>
                </a:lnTo>
                <a:lnTo>
                  <a:pt x="67211" y="2003143"/>
                </a:lnTo>
                <a:cubicBezTo>
                  <a:pt x="-22403" y="1913529"/>
                  <a:pt x="-22403" y="1768565"/>
                  <a:pt x="67211" y="1678950"/>
                </a:cubicBezTo>
                <a:lnTo>
                  <a:pt x="1678950" y="67211"/>
                </a:lnTo>
                <a:cubicBezTo>
                  <a:pt x="1723757" y="22404"/>
                  <a:pt x="1782402" y="0"/>
                  <a:pt x="1841046" y="0"/>
                </a:cubicBezTo>
                <a:close/>
              </a:path>
            </a:pathLst>
          </a:custGeom>
          <a:blipFill>
            <a:blip r:embed="rId9"/>
            <a:stretch>
              <a:fillRect l="-7885" r="-7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B9D202-1D7B-B197-984F-749D52CF365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25677" y="6102803"/>
            <a:ext cx="1700165" cy="755197"/>
          </a:xfrm>
          <a:custGeom>
            <a:gdLst>
              <a:gd name="connsiteX0" fmla="*/ 850082 w 1700165"/>
              <a:gd name="connsiteY0" fmla="*/ 0 h 755197"/>
              <a:gd name="connsiteX1" fmla="*/ 1012179 w 1700165"/>
              <a:gd name="connsiteY1" fmla="*/ 67211 h 755197"/>
              <a:gd name="connsiteX2" fmla="*/ 1700165 w 1700165"/>
              <a:gd name="connsiteY2" fmla="*/ 755197 h 755197"/>
              <a:gd name="connsiteX3" fmla="*/ 0 w 1700165"/>
              <a:gd name="connsiteY3" fmla="*/ 755197 h 755197"/>
              <a:gd name="connsiteX4" fmla="*/ 687986 w 1700165"/>
              <a:gd name="connsiteY4" fmla="*/ 67211 h 755197"/>
              <a:gd name="connsiteX5" fmla="*/ 850082 w 1700165"/>
              <a:gd name="connsiteY5" fmla="*/ 0 h 7551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165" h="755197">
                <a:moveTo>
                  <a:pt x="850082" y="0"/>
                </a:moveTo>
                <a:cubicBezTo>
                  <a:pt x="908727" y="0"/>
                  <a:pt x="967372" y="22404"/>
                  <a:pt x="1012179" y="67211"/>
                </a:cubicBezTo>
                <a:lnTo>
                  <a:pt x="1700165" y="755197"/>
                </a:lnTo>
                <a:lnTo>
                  <a:pt x="0" y="755197"/>
                </a:lnTo>
                <a:lnTo>
                  <a:pt x="687986" y="67211"/>
                </a:lnTo>
                <a:cubicBezTo>
                  <a:pt x="732793" y="22404"/>
                  <a:pt x="791438" y="0"/>
                  <a:pt x="85008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1717BF44-E609-00B9-A69F-6B94A375F31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093452" y="900188"/>
            <a:ext cx="5692420" cy="84415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数据模型与预测的决策支持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58215648-1FF5-88DB-D8F4-54EAFD4EBC7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096000" y="1924460"/>
            <a:ext cx="5699760" cy="403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1.精准预测环境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数据模型能精准预测海洋环境，如潮汐、海浪，为军事行动提供科学依据。据研究，准确预测可提升海上行动成功率20%。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2.优化兵力部署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利用海洋环境数据模型，可优化兵力部署位置，减少环境因素干扰。实战模拟显示，优化部署后行动效率提升30%。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3.增强隐蔽性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预测海洋声纳环境，助力潜艇等水下装备隐蔽行动。数据显示，利用预测结果，潜艇被发现几率降低40%。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4.应急响应提速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数据模型预测极端天气，提前规划应急路线，提高救援速度。历史数据表明，预测响应可使救援时间缩短50%以上，保障军事行动连续性。</a:t>
            </a:r>
          </a:p>
        </p:txBody>
      </p:sp>
      <p:grpSp>
        <p:nvGrpSpPr>
          <p:cNvPr id="14" name="平滑1">
            <a:extLst>
              <a:ext uri="{FF2B5EF4-FFF2-40B4-BE49-F238E27FC236}">
                <a16:creationId xmlns:a16="http://schemas.microsoft.com/office/drawing/2014/main" id="{981B67C2-E5D8-E7C2-4DFC-AB60EAC45A5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 flipV="1">
            <a:off x="11003985" y="633491"/>
            <a:ext cx="669060" cy="66675"/>
            <a:chOff x="6413567" y="3799683"/>
            <a:chExt cx="954185" cy="95089"/>
          </a:xfrm>
          <a:solidFill>
            <a:schemeClr val="accent1"/>
          </a:solidFill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BA47772E-8548-CC7E-8537-77C84B3FCA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13567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95C89B96-C14B-7908-D467-4D06B6E8BB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58841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6B014CA6-4717-262E-F34E-129D99B9702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04115" y="3799683"/>
              <a:ext cx="663637" cy="950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Shape5">
            <a:extLst>
              <a:ext uri="{FF2B5EF4-FFF2-40B4-BE49-F238E27FC236}">
                <a16:creationId xmlns:a16="http://schemas.microsoft.com/office/drawing/2014/main" id="{FD050F2C-A4F2-298D-415A-0D94A1E75D0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0725879" y="6103853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</p:spTree>
    <p:custDataLst>
      <p:custData r:id="rId18"/>
      <p:tags r:id="rId19"/>
    </p:custDataLst>
    <p:extLst>
      <p:ext uri="{BB962C8B-B14F-4D97-AF65-F5344CB8AC3E}">
        <p14:creationId val="365647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6971" y="275960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6" name="shape 25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sp>
        <p:nvSpPr>
          <p:cNvPr id="20" name="Text1"/>
          <p:cNvSpPr txBox="1"/>
          <p:nvPr>
            <p:custDataLst>
              <p:tags r:id="rId4"/>
            </p:custDataLst>
          </p:nvPr>
        </p:nvSpPr>
        <p:spPr>
          <a:xfrm>
            <a:off x="596330" y="3347531"/>
            <a:ext cx="6428541" cy="922020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rgbClr val="35CFE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课程总结与未来展望</a:t>
            </a:r>
          </a:p>
        </p:txBody>
      </p:sp>
      <p:sp>
        <p:nvSpPr>
          <p:cNvPr id="21" name="Text2"/>
          <p:cNvSpPr txBox="1"/>
          <p:nvPr>
            <p:custDataLst>
              <p:tags r:id="rId5"/>
            </p:custDataLst>
          </p:nvPr>
        </p:nvSpPr>
        <p:spPr>
          <a:xfrm>
            <a:off x="596179" y="4358598"/>
            <a:ext cx="6428693" cy="203068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Course Summary and Future Prospects</a:t>
            </a:r>
          </a:p>
        </p:txBody>
      </p:sp>
      <p:sp>
        <p:nvSpPr>
          <p:cNvPr id="22" name="Text3"/>
          <p:cNvSpPr txBox="1"/>
          <p:nvPr>
            <p:custDataLst>
              <p:tags r:id="rId6"/>
            </p:custDataLst>
          </p:nvPr>
        </p:nvSpPr>
        <p:spPr>
          <a:xfrm>
            <a:off x="502729" y="1197648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104454" y="2550653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3" name="矩形 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8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!!平滑4"/>
          <p:cNvSpPr/>
          <p:nvPr>
            <p:custDataLst>
              <p:tags r:id="rId3"/>
            </p:custDataLst>
          </p:nvPr>
        </p:nvSpPr>
        <p:spPr>
          <a:xfrm>
            <a:off x="8543926" y="0"/>
            <a:ext cx="36480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1"/>
          <p:cNvSpPr/>
          <p:nvPr>
            <p:custDataLst>
              <p:tags r:id="rId4"/>
            </p:custDataLst>
          </p:nvPr>
        </p:nvSpPr>
        <p:spPr>
          <a:xfrm>
            <a:off x="6710588" y="1137920"/>
            <a:ext cx="4695376" cy="4429760"/>
          </a:xfrm>
          <a:prstGeom prst="roundRect">
            <a:avLst>
              <a:gd name="adj" fmla="val 1097"/>
            </a:avLst>
          </a:prstGeom>
          <a:blipFill>
            <a:blip r:embed="rId5"/>
            <a:stretch>
              <a:fillRect l="-20785" r="-207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PA-Freeform: Shape 25"/>
          <p:cNvSpPr/>
          <p:nvPr>
            <p:custDataLst>
              <p:tags r:id="rId6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43CBFDB8-ADB1-EE51-98B8-8BC4BCF637A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3366" y="479465"/>
            <a:ext cx="569674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海洋环境评估的多领域意义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FAADE59F-11C2-E4CF-3B66-2A8BBC7D0C3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3192" y="1976488"/>
            <a:ext cx="5704087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1.军事决策关键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海洋环境评估是军事决策的基础，据美军统计，70%的军事行动受海洋环境影响，精确评估能提升作战效能20%以上。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2.非军领域广泛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海洋环境评估在非军事领域同样重要，如航运安全、渔业资源管理等，据WTO数据，海洋贸易占全球贸易90%，环境评估能降低风险，保障经济稳定。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3.战略规划依据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海洋环境数据是制定国家海洋战略规划的重要依据，如《联合国海洋法公约》实施需准确评估海域界限，确保国家权益不受侵犯。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4.促进多边合作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海洋环境评估促进国际间在环境保护、灾害预警等领域的合作，如‘21世纪海上丝绸之路’倡议，需共同评估沿线海洋环境，推动共赢发展。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Shape 924"/>
        <p:cNvGrpSpPr/>
        <p:nvPr/>
      </p:nvGrpSpPr>
      <p:grpSpPr>
        <a:xfrm>
          <a:off x="0" y="0"/>
          <a:ext cx="0" cy="0"/>
        </a:xfrm>
      </p:grpSpPr>
      <p:sp>
        <p:nvSpPr>
          <p:cNvPr id="928" name="任意多边形: 形状 32"/>
          <p:cNvSpPr/>
          <p:nvPr/>
        </p:nvSpPr>
        <p:spPr>
          <a:xfrm>
            <a:off x="11439524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27" name="组合 34"/>
          <p:cNvGrpSpPr/>
          <p:nvPr/>
        </p:nvGrpSpPr>
        <p:grpSpPr>
          <a:xfrm>
            <a:off x="262119" y="5911508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">
            <a:extLst>
              <a:ext uri="{FF2B5EF4-FFF2-40B4-BE49-F238E27FC236}">
                <a16:creationId xmlns:a16="http://schemas.microsoft.com/office/drawing/2014/main" id="{279CA32B-34A0-FE31-80B7-14F9B2EDAA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45307" y="0"/>
            <a:ext cx="4446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161" name="Shape1"/>
          <p:cNvSpPr/>
          <p:nvPr>
            <p:custDataLst>
              <p:tags r:id="rId4"/>
            </p:custDataLst>
          </p:nvPr>
        </p:nvSpPr>
        <p:spPr>
          <a:xfrm>
            <a:off x="-6773" y="0"/>
            <a:ext cx="7752080" cy="6858000"/>
          </a:xfrm>
          <a:prstGeom prst="rect">
            <a:avLst/>
          </a:prstGeom>
          <a:blipFill>
            <a:blip r:embed="rId5"/>
            <a:stretch>
              <a:fillRect l="-28637" r="-28637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926" name="矩形"/>
          <p:cNvSpPr/>
          <p:nvPr>
            <p:custDataLst>
              <p:tags r:id="rId6"/>
            </p:custDataLst>
          </p:nvPr>
        </p:nvSpPr>
        <p:spPr>
          <a:xfrm>
            <a:off x="2748287" y="694919"/>
            <a:ext cx="8907420" cy="546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C251336A-497F-E226-96F1-977D14DCD58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87937" y="2391335"/>
            <a:ext cx="8459425" cy="350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1.技术深度融合加速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未来，AI与大数据技术将深度融入海洋环境评估，提升军事决策效率。据预测，到2025年，海洋环境监测精度将提高30%，助力精准战略部署，促进军事行动高效协同。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2.跨域数据整合挑战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海洋环境数据整合面临跨领域、跨平台难题，需统一标准，实现气象、地质、生物等多源数据融合。目前，数据孤岛现象仍存，影响军事决策全面性，亟需构建共享机制。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3.智能决策系统兴起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随着AI算法进步，智能决策系统将在海洋军事领域广泛应用，利用历史数据和实时环境预测，辅助指挥官快速决策。预计未来五年内，智能决策系统可缩短决策周期20%，推动军事行动更加灵活敏捷。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CDB41357-E7A0-6C0C-F2FB-63B9B8441D0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966769" y="915451"/>
            <a:ext cx="849150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未来发展趋势与挑战</a:t>
            </a:r>
          </a:p>
        </p:txBody>
      </p:sp>
    </p:spTree>
    <p:custDataLst>
      <p:custData r:id="rId9"/>
      <p:tags r:id="rId10"/>
    </p:custDataLst>
    <p:extLst>
      <p:ext uri="{BB962C8B-B14F-4D97-AF65-F5344CB8AC3E}">
        <p14:creationId val="1536560653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shape 1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1705174" y="-162348"/>
            <a:ext cx="3708528" cy="5818049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 rot="16200000">
            <a:off x="2663190" y="-2667318"/>
            <a:ext cx="6863715" cy="121926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259080" y="1893252"/>
            <a:ext cx="11689715" cy="4728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8" name="文本框 9"/>
          <p:cNvSpPr txBox="1"/>
          <p:nvPr/>
        </p:nvSpPr>
        <p:spPr>
          <a:xfrm>
            <a:off x="677030" y="373079"/>
            <a:ext cx="1522796" cy="75284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9" name="文本框 10"/>
          <p:cNvSpPr txBox="1"/>
          <p:nvPr/>
        </p:nvSpPr>
        <p:spPr>
          <a:xfrm>
            <a:off x="677030" y="1173420"/>
            <a:ext cx="1522796" cy="351693"/>
          </a:xfrm>
          <a:prstGeom prst="rect">
            <a:avLst/>
          </a:prstGeom>
          <a:noFill/>
        </p:spPr>
        <p:txBody>
          <a:bodyPr wrap="square" rtlCol="0">
            <a:normAutofit fontScale="90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Text3"/>
          <p:cNvGrpSpPr/>
          <p:nvPr>
            <p:custDataLst>
              <p:tags r:id="rId4"/>
            </p:custDataLst>
          </p:nvPr>
        </p:nvGrpSpPr>
        <p:grpSpPr>
          <a:xfrm>
            <a:off x="680549" y="2805506"/>
            <a:ext cx="5289081" cy="640467"/>
            <a:chOff x="448969" y="2064196"/>
            <a:chExt cx="5289081" cy="640467"/>
          </a:xfrm>
        </p:grpSpPr>
        <p:sp>
          <p:nvSpPr>
            <p:cNvPr id="127" name="Text1"/>
            <p:cNvSpPr txBox="1"/>
            <p:nvPr>
              <p:custDataLst>
                <p:tags r:id="rId5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海洋环境评估的重要性</a:t>
              </a:r>
            </a:p>
          </p:txBody>
        </p:sp>
        <p:sp>
          <p:nvSpPr>
            <p:cNvPr id="128" name="Text2"/>
            <p:cNvSpPr txBox="1"/>
            <p:nvPr>
              <p:custDataLst>
                <p:tags r:id="rId6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11" name="矩形 110"/>
          <p:cNvSpPr/>
          <p:nvPr/>
        </p:nvSpPr>
        <p:spPr>
          <a:xfrm>
            <a:off x="635" y="373079"/>
            <a:ext cx="405114" cy="1031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12" name="Text6"/>
          <p:cNvGrpSpPr/>
          <p:nvPr>
            <p:custDataLst>
              <p:tags r:id="rId7"/>
            </p:custDataLst>
          </p:nvPr>
        </p:nvGrpSpPr>
        <p:grpSpPr>
          <a:xfrm>
            <a:off x="6328229" y="2805506"/>
            <a:ext cx="5289081" cy="640467"/>
            <a:chOff x="448969" y="2064196"/>
            <a:chExt cx="5289081" cy="640467"/>
          </a:xfrm>
        </p:grpSpPr>
        <p:sp>
          <p:nvSpPr>
            <p:cNvPr id="125" name="Text4"/>
            <p:cNvSpPr txBox="1"/>
            <p:nvPr>
              <p:custDataLst>
                <p:tags r:id="rId8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诺曼底登陆的案例分析</a:t>
              </a:r>
            </a:p>
          </p:txBody>
        </p:sp>
        <p:sp>
          <p:nvSpPr>
            <p:cNvPr id="126" name="Text5"/>
            <p:cNvSpPr txBox="1"/>
            <p:nvPr>
              <p:custDataLst>
                <p:tags r:id="rId9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13" name="Text9"/>
          <p:cNvGrpSpPr/>
          <p:nvPr>
            <p:custDataLst>
              <p:tags r:id="rId10"/>
            </p:custDataLst>
          </p:nvPr>
        </p:nvGrpSpPr>
        <p:grpSpPr>
          <a:xfrm>
            <a:off x="680549" y="3910370"/>
            <a:ext cx="5289081" cy="640467"/>
            <a:chOff x="448969" y="2064196"/>
            <a:chExt cx="5289081" cy="640467"/>
          </a:xfrm>
        </p:grpSpPr>
        <p:sp>
          <p:nvSpPr>
            <p:cNvPr id="123" name="Text7"/>
            <p:cNvSpPr txBox="1"/>
            <p:nvPr>
              <p:custDataLst>
                <p:tags r:id="rId11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仁川登陆的案例分析</a:t>
              </a:r>
            </a:p>
          </p:txBody>
        </p:sp>
        <p:sp>
          <p:nvSpPr>
            <p:cNvPr id="124" name="Text8"/>
            <p:cNvSpPr txBox="1"/>
            <p:nvPr>
              <p:custDataLst>
                <p:tags r:id="rId12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14" name="Text12"/>
          <p:cNvGrpSpPr/>
          <p:nvPr>
            <p:custDataLst>
              <p:tags r:id="rId13"/>
            </p:custDataLst>
          </p:nvPr>
        </p:nvGrpSpPr>
        <p:grpSpPr>
          <a:xfrm>
            <a:off x="6328229" y="3910370"/>
            <a:ext cx="5289081" cy="640467"/>
            <a:chOff x="448969" y="2064196"/>
            <a:chExt cx="5289081" cy="640467"/>
          </a:xfrm>
        </p:grpSpPr>
        <p:sp>
          <p:nvSpPr>
            <p:cNvPr id="121" name="Text10"/>
            <p:cNvSpPr txBox="1"/>
            <p:nvPr>
              <p:custDataLst>
                <p:tags r:id="rId14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现代海洋环境保障的应用</a:t>
              </a:r>
            </a:p>
          </p:txBody>
        </p:sp>
        <p:sp>
          <p:nvSpPr>
            <p:cNvPr id="122" name="Text11"/>
            <p:cNvSpPr txBox="1"/>
            <p:nvPr>
              <p:custDataLst>
                <p:tags r:id="rId15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115" name="Text15"/>
          <p:cNvGrpSpPr/>
          <p:nvPr>
            <p:custDataLst>
              <p:tags r:id="rId16"/>
            </p:custDataLst>
          </p:nvPr>
        </p:nvGrpSpPr>
        <p:grpSpPr>
          <a:xfrm>
            <a:off x="680549" y="5015234"/>
            <a:ext cx="5289081" cy="640467"/>
            <a:chOff x="448969" y="2064196"/>
            <a:chExt cx="5289081" cy="640467"/>
          </a:xfrm>
        </p:grpSpPr>
        <p:sp>
          <p:nvSpPr>
            <p:cNvPr id="119" name="Text13"/>
            <p:cNvSpPr txBox="1"/>
            <p:nvPr>
              <p:custDataLst>
                <p:tags r:id="rId17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课程总结与未来展望</a:t>
              </a:r>
            </a:p>
          </p:txBody>
        </p:sp>
        <p:sp>
          <p:nvSpPr>
            <p:cNvPr id="120" name="Text14"/>
            <p:cNvSpPr txBox="1"/>
            <p:nvPr>
              <p:custDataLst>
                <p:tags r:id="rId18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</p:spTree>
    <p:custDataLst>
      <p:custData r:id="rId19"/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/>
          <p:cNvSpPr/>
          <p:nvPr/>
        </p:nvSpPr>
        <p:spPr>
          <a:xfrm flipH="1">
            <a:off x="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H="1">
            <a:off x="1266500" y="309719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 flipH="1">
            <a:off x="208168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 flipH="1">
            <a:off x="208168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2" name="shape 11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 flipH="1">
            <a:off x="1266500" y="1039951"/>
            <a:ext cx="3708528" cy="581804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H="1">
            <a:off x="208168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14" name="矩形 13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Text1"/>
          <p:cNvSpPr txBox="1"/>
          <p:nvPr>
            <p:custDataLst>
              <p:tags r:id="rId4"/>
            </p:custDataLst>
          </p:nvPr>
        </p:nvSpPr>
        <p:spPr>
          <a:xfrm>
            <a:off x="7026965" y="5519166"/>
            <a:ext cx="4600189" cy="9611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sp>
        <p:nvSpPr>
          <p:cNvPr id="19" name="Text2"/>
          <p:cNvSpPr txBox="1"/>
          <p:nvPr>
            <p:custDataLst>
              <p:tags r:id="rId5"/>
            </p:custDataLst>
          </p:nvPr>
        </p:nvSpPr>
        <p:spPr>
          <a:xfrm>
            <a:off x="5277678" y="1675775"/>
            <a:ext cx="6489460" cy="22875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20" name="Text3"/>
          <p:cNvSpPr txBox="1"/>
          <p:nvPr/>
        </p:nvSpPr>
        <p:spPr>
          <a:xfrm>
            <a:off x="8199684" y="4303364"/>
            <a:ext cx="1794932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汇报人：尤小优</a:t>
            </a:r>
            <a:endParaRPr lang="zh-CN" altLang="en-US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4"/>
          <p:cNvSpPr txBox="1"/>
          <p:nvPr>
            <p:custDataLst>
              <p:tags r:id="rId6"/>
            </p:custDataLst>
          </p:nvPr>
        </p:nvSpPr>
        <p:spPr>
          <a:xfrm>
            <a:off x="10134600" y="4297195"/>
            <a:ext cx="1492554" cy="43837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2025.08.19</a:t>
            </a: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11212738" y="4756714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24" name="矩形 23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6971" y="275960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6" name="shape 25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sp>
        <p:nvSpPr>
          <p:cNvPr id="20" name="Text1"/>
          <p:cNvSpPr txBox="1"/>
          <p:nvPr>
            <p:custDataLst>
              <p:tags r:id="rId4"/>
            </p:custDataLst>
          </p:nvPr>
        </p:nvSpPr>
        <p:spPr>
          <a:xfrm>
            <a:off x="596330" y="3347531"/>
            <a:ext cx="6428541" cy="922020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rgbClr val="35CFE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海洋环境评估的重要性</a:t>
            </a:r>
          </a:p>
        </p:txBody>
      </p:sp>
      <p:sp>
        <p:nvSpPr>
          <p:cNvPr id="21" name="Text2"/>
          <p:cNvSpPr txBox="1"/>
          <p:nvPr>
            <p:custDataLst>
              <p:tags r:id="rId5"/>
            </p:custDataLst>
          </p:nvPr>
        </p:nvSpPr>
        <p:spPr>
          <a:xfrm>
            <a:off x="596179" y="4358598"/>
            <a:ext cx="6428693" cy="203068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The Importance of Marine Environmental Assessment</a:t>
            </a:r>
          </a:p>
        </p:txBody>
      </p:sp>
      <p:sp>
        <p:nvSpPr>
          <p:cNvPr id="22" name="Text3"/>
          <p:cNvSpPr txBox="1"/>
          <p:nvPr>
            <p:custDataLst>
              <p:tags r:id="rId6"/>
            </p:custDataLst>
          </p:nvPr>
        </p:nvSpPr>
        <p:spPr>
          <a:xfrm>
            <a:off x="502729" y="1197648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104454" y="2550653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3" name="矩形 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Shape1">
            <a:extLst>
              <a:ext uri="{FF2B5EF4-FFF2-40B4-BE49-F238E27FC236}">
                <a16:creationId xmlns:a16="http://schemas.microsoft.com/office/drawing/2014/main" id="{7BAD4ABB-4F34-D47F-2524-E687DD05CB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4446693" cy="6858000"/>
          </a:xfrm>
          <a:prstGeom prst="rect">
            <a:avLst/>
          </a:prstGeom>
          <a:blipFill>
            <a:blip r:embed="rId4"/>
            <a:stretch>
              <a:fillRect l="-65699" r="-65699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3" name="Shape2">
            <a:extLst>
              <a:ext uri="{FF2B5EF4-FFF2-40B4-BE49-F238E27FC236}">
                <a16:creationId xmlns:a16="http://schemas.microsoft.com/office/drawing/2014/main" id="{ECEDA91F-2B8C-6033-EEB3-14ABA9C201B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46693" y="0"/>
            <a:ext cx="7752080" cy="6858000"/>
          </a:xfrm>
          <a:prstGeom prst="rect">
            <a:avLst/>
          </a:prstGeom>
          <a:blipFill>
            <a:blip r:embed="rId6"/>
            <a:stretch>
              <a:fillRect l="-16616" r="-16616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4" name="矩形">
            <a:extLst>
              <a:ext uri="{FF2B5EF4-FFF2-40B4-BE49-F238E27FC236}">
                <a16:creationId xmlns:a16="http://schemas.microsoft.com/office/drawing/2014/main" id="{F32A97AC-C709-C2C6-5AF1-DF0D3DD191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34292" y="694919"/>
            <a:ext cx="10652576" cy="54681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B45E8790-EF6A-1145-B3E1-5EBA416379C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3942" y="2391335"/>
            <a:ext cx="9964352" cy="350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1.海洋影响行动时机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海洋环境如潮汐、风浪直接影响军事行动时机选择。如诺曼底登陆选在潮汐最大的日子，确保登陆艇顺利上岸，数据显示此决策极大提高了行动成功率。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2.环境决定执行方式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海洋环境多变性要求军事行动灵活调整执行方式。如潜艇作战需依据海底地形与水流速度规划路线，精确数据分析可提升隐蔽性与打击效率，共赢在于持续优化作战策略以适应环境。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C982D178-40E6-7F64-F8FA-C3813CDA1B3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52774" y="915451"/>
            <a:ext cx="849150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军事行动与海洋环境的关联</a:t>
            </a:r>
          </a:p>
        </p:txBody>
      </p:sp>
    </p:spTree>
    <p:custDataLst>
      <p:custData r:id="rId10"/>
      <p:tags r:id="rId11"/>
    </p:custDataLst>
    <p:extLst>
      <p:ext uri="{BB962C8B-B14F-4D97-AF65-F5344CB8AC3E}">
        <p14:creationId val="4063323906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任意多边形: 形状 32"/>
          <p:cNvSpPr/>
          <p:nvPr/>
        </p:nvSpPr>
        <p:spPr>
          <a:xfrm>
            <a:off x="11439524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34"/>
          <p:cNvGrpSpPr/>
          <p:nvPr/>
        </p:nvGrpSpPr>
        <p:grpSpPr>
          <a:xfrm>
            <a:off x="262119" y="5911508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Shape1">
            <a:extLst>
              <a:ext uri="{FF2B5EF4-FFF2-40B4-BE49-F238E27FC236}">
                <a16:creationId xmlns:a16="http://schemas.microsoft.com/office/drawing/2014/main" id="{571CE15C-0E36-1FA9-9B77-804D8B27E0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65338" y="1030311"/>
            <a:ext cx="4120280" cy="5492762"/>
          </a:xfrm>
          <a:prstGeom prst="diamond">
            <a:avLst/>
          </a:prstGeom>
          <a:blipFill>
            <a:blip r:embed="rId4"/>
            <a:stretch>
              <a:fillRect l="-110073" r="-110073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FF3FD9BC-0CF4-7E2E-3F10-E0EBE94B22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33642" y="1857375"/>
            <a:ext cx="5432321" cy="52811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数据精准决策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2070C350-1526-F5C6-04A4-9C0694DC4E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33642" y="2388644"/>
            <a:ext cx="5432321" cy="646331"/>
          </a:xfrm>
          <a:prstGeom prst="rect">
            <a:avLst/>
          </a:prstGeom>
        </p:spPr>
        <p:txBody>
          <a:bodyPr wrap="square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气象与海洋数据的实时获取与分析，如风速、浪高、水温等，为军事行动提供精准环境预测，据历史数据，准确预测能提升30%任务成功率，确保决策科学性。</a:t>
            </a:r>
          </a:p>
        </p:txBody>
      </p:sp>
      <p:sp>
        <p:nvSpPr>
          <p:cNvPr id="10" name="Shape2">
            <a:extLst>
              <a:ext uri="{FF2B5EF4-FFF2-40B4-BE49-F238E27FC236}">
                <a16:creationId xmlns:a16="http://schemas.microsoft.com/office/drawing/2014/main" id="{315DF6CC-2784-BB45-370C-E6FA36B0FC6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24994" y="2167539"/>
            <a:ext cx="64770" cy="6838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4528C646-D887-7078-FC01-5E4FDD24914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33642" y="3115601"/>
            <a:ext cx="5432321" cy="52811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风险有效规避</a:t>
            </a:r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707C5219-8426-321E-4F1E-51498123D16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33642" y="3646870"/>
            <a:ext cx="5432321" cy="646331"/>
          </a:xfrm>
          <a:prstGeom prst="rect">
            <a:avLst/>
          </a:prstGeom>
        </p:spPr>
        <p:txBody>
          <a:bodyPr wrap="square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通过分析历史气象灾害与海洋事件数据，如台风路径、海流变化，军事规划能提前规避高风险区域，据统计，此策略已减少50%以上因环境因素导致的任务延误。</a:t>
            </a:r>
          </a:p>
        </p:txBody>
      </p:sp>
      <p:sp>
        <p:nvSpPr>
          <p:cNvPr id="13" name="Shape3">
            <a:extLst>
              <a:ext uri="{FF2B5EF4-FFF2-40B4-BE49-F238E27FC236}">
                <a16:creationId xmlns:a16="http://schemas.microsoft.com/office/drawing/2014/main" id="{2898971A-AA50-9E80-2E35-5476C3B43C7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24994" y="3425765"/>
            <a:ext cx="64770" cy="6838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48840184-1630-79F3-D7CE-784C78CB65E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33642" y="4508033"/>
            <a:ext cx="5432321" cy="52811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作战效能提升</a:t>
            </a:r>
          </a:p>
        </p:txBody>
      </p:sp>
      <p:sp>
        <p:nvSpPr>
          <p:cNvPr id="15" name="Text6">
            <a:extLst>
              <a:ext uri="{FF2B5EF4-FFF2-40B4-BE49-F238E27FC236}">
                <a16:creationId xmlns:a16="http://schemas.microsoft.com/office/drawing/2014/main" id="{29E7D946-CC8F-9CB5-9E4E-106A808DFCF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33642" y="5039302"/>
            <a:ext cx="5432321" cy="646331"/>
          </a:xfrm>
          <a:prstGeom prst="rect">
            <a:avLst/>
          </a:prstGeom>
        </p:spPr>
        <p:txBody>
          <a:bodyPr wrap="square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利用高精度海洋环境模型结合实时数据，优化舰艇航行路线与作战部署，据模拟分析，此做法能提升15%的作战效能，强化海洋环境评估在军事决策中的核心价值。</a:t>
            </a:r>
          </a:p>
        </p:txBody>
      </p:sp>
      <p:sp>
        <p:nvSpPr>
          <p:cNvPr id="16" name="Shape4">
            <a:extLst>
              <a:ext uri="{FF2B5EF4-FFF2-40B4-BE49-F238E27FC236}">
                <a16:creationId xmlns:a16="http://schemas.microsoft.com/office/drawing/2014/main" id="{35716020-BA07-47C4-656B-79570EEEDE2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24994" y="4818197"/>
            <a:ext cx="64770" cy="6838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2" name="Text7">
            <a:extLst>
              <a:ext uri="{FF2B5EF4-FFF2-40B4-BE49-F238E27FC236}">
                <a16:creationId xmlns:a16="http://schemas.microsoft.com/office/drawing/2014/main" id="{2A13A681-15AA-6C42-6FEB-71E290D2510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233229" y="463133"/>
            <a:ext cx="452482" cy="368902"/>
            <a:chOff x="233229" y="463133"/>
            <a:chExt cx="452482" cy="368902"/>
          </a:xfrm>
        </p:grpSpPr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62FD695F-69CA-B6B0-934F-6360F25C811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429637" y="463133"/>
              <a:ext cx="256074" cy="256074"/>
            </a:xfrm>
            <a:prstGeom prst="donut">
              <a:avLst>
                <a:gd name="adj" fmla="val 91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圆: 空心 19">
              <a:extLst>
                <a:ext uri="{FF2B5EF4-FFF2-40B4-BE49-F238E27FC236}">
                  <a16:creationId xmlns:a16="http://schemas.microsoft.com/office/drawing/2014/main" id="{08722C04-29FC-243B-A4CF-1E275C4C02B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233229" y="507590"/>
              <a:ext cx="324445" cy="324445"/>
            </a:xfrm>
            <a:prstGeom prst="donut">
              <a:avLst>
                <a:gd name="adj" fmla="val 111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1" name="Text8">
            <a:extLst>
              <a:ext uri="{FF2B5EF4-FFF2-40B4-BE49-F238E27FC236}">
                <a16:creationId xmlns:a16="http://schemas.microsoft.com/office/drawing/2014/main" id="{5F6A75CD-131D-50ED-EE49-BE30C90BF3D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1602" y="287410"/>
            <a:ext cx="1009452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气象与海洋数据的分析</a:t>
            </a:r>
          </a:p>
        </p:txBody>
      </p:sp>
    </p:spTree>
    <p:custDataLst>
      <p:custData r:id="rId18"/>
      <p:tags r:id="rId19"/>
    </p:custDataLst>
    <p:extLst>
      <p:ext uri="{BB962C8B-B14F-4D97-AF65-F5344CB8AC3E}">
        <p14:creationId val="202349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任意多边形: 形状 32"/>
          <p:cNvSpPr/>
          <p:nvPr/>
        </p:nvSpPr>
        <p:spPr>
          <a:xfrm>
            <a:off x="8060090" y="0"/>
            <a:ext cx="4131910" cy="6858000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16971" y="275960"/>
            <a:ext cx="3181350" cy="3181350"/>
          </a:xfrm>
          <a:prstGeom prst="ellipse">
            <a:avLst/>
          </a:prstGeom>
          <a:gradFill flip="none" rotWithShape="1">
            <a:gsLst>
              <a:gs pos="0">
                <a:srgbClr val="35CFEB">
                  <a:alpha val="50000"/>
                </a:srgbClr>
              </a:gs>
              <a:gs pos="100000">
                <a:srgbClr val="FCEB0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1231357" y="309719"/>
            <a:ext cx="7524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1550445" y="519269"/>
            <a:ext cx="433387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906250" y="3868730"/>
            <a:ext cx="77582" cy="741304"/>
            <a:chOff x="11890581" y="3619500"/>
            <a:chExt cx="77582" cy="741304"/>
          </a:xfrm>
          <a:solidFill>
            <a:schemeClr val="tx2"/>
          </a:solidFill>
        </p:grpSpPr>
        <p:sp>
          <p:nvSpPr>
            <p:cNvPr id="28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6" name="shape 25"/>
          <p:cNvPicPr>
            <a:picLocks noChangeAspect="1"/>
          </p:cNvPicPr>
          <p:nvPr/>
        </p:nvPicPr>
        <p:blipFill>
          <a:blip r:embed="rId3"/>
          <a:srcRect l="46640" t="3205" r="23281" b="12597"/>
          <a:stretch>
            <a:fillRect/>
          </a:stretch>
        </p:blipFill>
        <p:spPr>
          <a:xfrm>
            <a:off x="7216972" y="1039951"/>
            <a:ext cx="3708528" cy="5818049"/>
          </a:xfrm>
          <a:prstGeom prst="rect">
            <a:avLst/>
          </a:prstGeom>
        </p:spPr>
      </p:pic>
      <p:sp>
        <p:nvSpPr>
          <p:cNvPr id="20" name="Text1"/>
          <p:cNvSpPr txBox="1"/>
          <p:nvPr>
            <p:custDataLst>
              <p:tags r:id="rId4"/>
            </p:custDataLst>
          </p:nvPr>
        </p:nvSpPr>
        <p:spPr>
          <a:xfrm>
            <a:off x="596330" y="3347531"/>
            <a:ext cx="6428541" cy="922020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rgbClr val="35CFE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诺曼底登陆的案例分析</a:t>
            </a:r>
          </a:p>
        </p:txBody>
      </p:sp>
      <p:sp>
        <p:nvSpPr>
          <p:cNvPr id="21" name="Text2"/>
          <p:cNvSpPr txBox="1"/>
          <p:nvPr>
            <p:custDataLst>
              <p:tags r:id="rId5"/>
            </p:custDataLst>
          </p:nvPr>
        </p:nvSpPr>
        <p:spPr>
          <a:xfrm>
            <a:off x="596179" y="4358598"/>
            <a:ext cx="6428693" cy="203068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Case Study of Normandy Landing</a:t>
            </a:r>
          </a:p>
        </p:txBody>
      </p:sp>
      <p:sp>
        <p:nvSpPr>
          <p:cNvPr id="22" name="Text3"/>
          <p:cNvSpPr txBox="1"/>
          <p:nvPr>
            <p:custDataLst>
              <p:tags r:id="rId6"/>
            </p:custDataLst>
          </p:nvPr>
        </p:nvSpPr>
        <p:spPr>
          <a:xfrm>
            <a:off x="502729" y="1197648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104454" y="2550653"/>
            <a:ext cx="77582" cy="741304"/>
            <a:chOff x="11890581" y="3619500"/>
            <a:chExt cx="77582" cy="741304"/>
          </a:xfrm>
          <a:solidFill>
            <a:schemeClr val="accent1"/>
          </a:solidFill>
        </p:grpSpPr>
        <p:sp>
          <p:nvSpPr>
            <p:cNvPr id="3" name="矩形 2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7"/>
      <p:tags r:id="rId8"/>
    </p:custData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1">
            <a:extLst>
              <a:ext uri="{FF2B5EF4-FFF2-40B4-BE49-F238E27FC236}">
                <a16:creationId xmlns:a16="http://schemas.microsoft.com/office/drawing/2014/main" id="{62C215D0-2F5F-C522-6A8E-34887475DE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11448" y="2104426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德军防线薄弱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74F99405-0810-A043-644D-A94E1AE527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11447" y="2581959"/>
            <a:ext cx="3448940" cy="14251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德军在诺曼底防线仅部署38个师，盟军登陆兵力远超，海洋运输保障物资充足，是突破防线、扭转战局的关键。</a:t>
            </a: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62827543-24E3-3875-C4E7-9C0423803E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11448" y="4336240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战略意义深远</a:t>
            </a:r>
          </a:p>
        </p:txBody>
      </p:sp>
      <p:sp>
        <p:nvSpPr>
          <p:cNvPr id="9" name="Text4">
            <a:extLst>
              <a:ext uri="{FF2B5EF4-FFF2-40B4-BE49-F238E27FC236}">
                <a16:creationId xmlns:a16="http://schemas.microsoft.com/office/drawing/2014/main" id="{1DC60A57-42F1-B5E9-013D-7443DEDB97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211447" y="4813773"/>
            <a:ext cx="3448940" cy="14251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诺曼底登陆开辟欧洲第二战场，加速纳粹德国败亡，数据显示，登陆后盟军迅速推进，至年底解放法国大部，战略意义非凡。</a:t>
            </a:r>
          </a:p>
        </p:txBody>
      </p:sp>
      <p:sp>
        <p:nvSpPr>
          <p:cNvPr id="11" name="Text5">
            <a:extLst>
              <a:ext uri="{FF2B5EF4-FFF2-40B4-BE49-F238E27FC236}">
                <a16:creationId xmlns:a16="http://schemas.microsoft.com/office/drawing/2014/main" id="{37008240-AB92-4426-E45A-C1855DBB813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9540" y="2104426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盟军战略筹备</a:t>
            </a:r>
          </a:p>
        </p:txBody>
      </p:sp>
      <p:sp>
        <p:nvSpPr>
          <p:cNvPr id="12" name="Text6">
            <a:extLst>
              <a:ext uri="{FF2B5EF4-FFF2-40B4-BE49-F238E27FC236}">
                <a16:creationId xmlns:a16="http://schemas.microsoft.com/office/drawing/2014/main" id="{F63D81B9-0A2F-ACEE-CAC1-62D0EA50D75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52451" y="2581959"/>
            <a:ext cx="3448940" cy="14251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盟军经过长期筹备，1944年诺曼底登陆，兵力达145万，船只逾5000艘，充分利用海洋环境隐蔽集结，成功实施战略突袭。</a:t>
            </a:r>
          </a:p>
        </p:txBody>
      </p:sp>
      <p:sp>
        <p:nvSpPr>
          <p:cNvPr id="14" name="Text7">
            <a:extLst>
              <a:ext uri="{FF2B5EF4-FFF2-40B4-BE49-F238E27FC236}">
                <a16:creationId xmlns:a16="http://schemas.microsoft.com/office/drawing/2014/main" id="{F13D9BC5-12D6-852D-1169-35252885F51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29540" y="4336240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海洋环境利用</a:t>
            </a:r>
          </a:p>
        </p:txBody>
      </p:sp>
      <p:sp>
        <p:nvSpPr>
          <p:cNvPr id="15" name="Text8">
            <a:extLst>
              <a:ext uri="{FF2B5EF4-FFF2-40B4-BE49-F238E27FC236}">
                <a16:creationId xmlns:a16="http://schemas.microsoft.com/office/drawing/2014/main" id="{BDE6A08D-98EA-25E0-DFC0-3DA31F70D00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2451" y="4813773"/>
            <a:ext cx="3448940" cy="14251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盟军利用潮汐和天气，选择6月6日低潮登陆，减少滩头障碍，海洋环境分析助力精准决策，确保登陆行动顺利。</a:t>
            </a:r>
          </a:p>
        </p:txBody>
      </p:sp>
      <p:sp>
        <p:nvSpPr>
          <p:cNvPr id="22" name="Shape1">
            <a:extLst>
              <a:ext uri="{FF2B5EF4-FFF2-40B4-BE49-F238E27FC236}">
                <a16:creationId xmlns:a16="http://schemas.microsoft.com/office/drawing/2014/main" id="{E84912A9-DF2C-7E70-233F-595CA9187FB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98574" y="2225173"/>
            <a:ext cx="1433601" cy="17399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2" h="21600" extrusionOk="0">
                <a:moveTo>
                  <a:pt x="18755" y="8290"/>
                </a:moveTo>
                <a:lnTo>
                  <a:pt x="13932" y="0"/>
                </a:lnTo>
                <a:cubicBezTo>
                  <a:pt x="4453" y="4270"/>
                  <a:pt x="-758" y="12901"/>
                  <a:pt x="90" y="21600"/>
                </a:cubicBezTo>
                <a:cubicBezTo>
                  <a:pt x="3767" y="12143"/>
                  <a:pt x="15444" y="13183"/>
                  <a:pt x="17285" y="13675"/>
                </a:cubicBezTo>
                <a:cubicBezTo>
                  <a:pt x="18392" y="13854"/>
                  <a:pt x="19594" y="14276"/>
                  <a:pt x="20842" y="15000"/>
                </a:cubicBezTo>
                <a:cubicBezTo>
                  <a:pt x="20781" y="13165"/>
                  <a:pt x="19921" y="10282"/>
                  <a:pt x="18755" y="829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23" name="Shape2">
            <a:extLst>
              <a:ext uri="{FF2B5EF4-FFF2-40B4-BE49-F238E27FC236}">
                <a16:creationId xmlns:a16="http://schemas.microsoft.com/office/drawing/2014/main" id="{C527129A-9E3B-4F83-7F02-F943A5F3D3F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499791" y="4182256"/>
            <a:ext cx="1739936" cy="14336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42" extrusionOk="0">
                <a:moveTo>
                  <a:pt x="8290" y="2087"/>
                </a:moveTo>
                <a:lnTo>
                  <a:pt x="0" y="6910"/>
                </a:lnTo>
                <a:cubicBezTo>
                  <a:pt x="4270" y="16389"/>
                  <a:pt x="12901" y="21600"/>
                  <a:pt x="21600" y="20752"/>
                </a:cubicBezTo>
                <a:cubicBezTo>
                  <a:pt x="12143" y="17075"/>
                  <a:pt x="13183" y="5398"/>
                  <a:pt x="13675" y="3557"/>
                </a:cubicBezTo>
                <a:cubicBezTo>
                  <a:pt x="13854" y="2450"/>
                  <a:pt x="14276" y="1248"/>
                  <a:pt x="15000" y="0"/>
                </a:cubicBezTo>
                <a:cubicBezTo>
                  <a:pt x="13165" y="61"/>
                  <a:pt x="10282" y="921"/>
                  <a:pt x="8290" y="2087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24" name="Shape3">
            <a:extLst>
              <a:ext uri="{FF2B5EF4-FFF2-40B4-BE49-F238E27FC236}">
                <a16:creationId xmlns:a16="http://schemas.microsoft.com/office/drawing/2014/main" id="{9E86B120-5CC4-DC48-B1CD-29A35B6C40D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459831" y="3681932"/>
            <a:ext cx="1433601" cy="17399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2" h="21600" extrusionOk="0">
                <a:moveTo>
                  <a:pt x="2087" y="13310"/>
                </a:moveTo>
                <a:lnTo>
                  <a:pt x="6910" y="21600"/>
                </a:lnTo>
                <a:cubicBezTo>
                  <a:pt x="16389" y="17330"/>
                  <a:pt x="21600" y="8699"/>
                  <a:pt x="20752" y="0"/>
                </a:cubicBezTo>
                <a:cubicBezTo>
                  <a:pt x="17075" y="9457"/>
                  <a:pt x="5398" y="8417"/>
                  <a:pt x="3557" y="7925"/>
                </a:cubicBezTo>
                <a:cubicBezTo>
                  <a:pt x="2450" y="7746"/>
                  <a:pt x="1248" y="7324"/>
                  <a:pt x="0" y="6600"/>
                </a:cubicBezTo>
                <a:cubicBezTo>
                  <a:pt x="61" y="8435"/>
                  <a:pt x="921" y="11318"/>
                  <a:pt x="2087" y="1331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25" name="Shape4">
            <a:extLst>
              <a:ext uri="{FF2B5EF4-FFF2-40B4-BE49-F238E27FC236}">
                <a16:creationId xmlns:a16="http://schemas.microsoft.com/office/drawing/2014/main" id="{0DCA2A71-47FB-4AB4-B8DE-D921FBFA693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954562" y="2028814"/>
            <a:ext cx="1739936" cy="14336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42" extrusionOk="0">
                <a:moveTo>
                  <a:pt x="13310" y="18755"/>
                </a:moveTo>
                <a:lnTo>
                  <a:pt x="21600" y="13932"/>
                </a:lnTo>
                <a:cubicBezTo>
                  <a:pt x="17330" y="4453"/>
                  <a:pt x="8699" y="-758"/>
                  <a:pt x="0" y="90"/>
                </a:cubicBezTo>
                <a:cubicBezTo>
                  <a:pt x="9457" y="3767"/>
                  <a:pt x="8417" y="15444"/>
                  <a:pt x="7925" y="17285"/>
                </a:cubicBezTo>
                <a:cubicBezTo>
                  <a:pt x="7746" y="18392"/>
                  <a:pt x="7324" y="19594"/>
                  <a:pt x="6600" y="20842"/>
                </a:cubicBezTo>
                <a:cubicBezTo>
                  <a:pt x="8435" y="20781"/>
                  <a:pt x="11318" y="19921"/>
                  <a:pt x="13310" y="18755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26" name="椭圆 27-【1】">
            <a:extLst>
              <a:ext uri="{FF2B5EF4-FFF2-40B4-BE49-F238E27FC236}">
                <a16:creationId xmlns:a16="http://schemas.microsoft.com/office/drawing/2014/main" id="{BD0CB536-A218-3D62-EDE7-483DD643B88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072929" y="1808028"/>
            <a:ext cx="4028615" cy="4028613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18" name="Text9">
            <a:extLst>
              <a:ext uri="{FF2B5EF4-FFF2-40B4-BE49-F238E27FC236}">
                <a16:creationId xmlns:a16="http://schemas.microsoft.com/office/drawing/2014/main" id="{3937E604-E8E1-F516-AA87-D47F15BDF91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756968" y="2699395"/>
            <a:ext cx="965652" cy="347188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01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方正黑体简体" panose="03000509000000000000" pitchFamily="2" charset="-122"/>
            </a:endParaRPr>
          </a:p>
        </p:txBody>
      </p:sp>
      <p:sp>
        <p:nvSpPr>
          <p:cNvPr id="19" name="Text10">
            <a:extLst>
              <a:ext uri="{FF2B5EF4-FFF2-40B4-BE49-F238E27FC236}">
                <a16:creationId xmlns:a16="http://schemas.microsoft.com/office/drawing/2014/main" id="{E4F3A6EC-305D-80F2-0778-F5291622808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451147" y="2699395"/>
            <a:ext cx="965652" cy="347188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02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方正黑体简体" panose="03000509000000000000" pitchFamily="2" charset="-122"/>
            </a:endParaRPr>
          </a:p>
        </p:txBody>
      </p:sp>
      <p:sp>
        <p:nvSpPr>
          <p:cNvPr id="20" name="Text11">
            <a:extLst>
              <a:ext uri="{FF2B5EF4-FFF2-40B4-BE49-F238E27FC236}">
                <a16:creationId xmlns:a16="http://schemas.microsoft.com/office/drawing/2014/main" id="{9FCA5A4B-8C97-B41D-A156-C7C6D18222E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756968" y="4524714"/>
            <a:ext cx="965652" cy="347188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03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方正黑体简体" panose="03000509000000000000" pitchFamily="2" charset="-122"/>
            </a:endParaRPr>
          </a:p>
        </p:txBody>
      </p:sp>
      <p:sp>
        <p:nvSpPr>
          <p:cNvPr id="21" name="Text12">
            <a:extLst>
              <a:ext uri="{FF2B5EF4-FFF2-40B4-BE49-F238E27FC236}">
                <a16:creationId xmlns:a16="http://schemas.microsoft.com/office/drawing/2014/main" id="{12461D0D-C145-C750-5A41-3D99F518B02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451147" y="4524714"/>
            <a:ext cx="965652" cy="347188"/>
          </a:xfrm>
          <a:prstGeom prst="rect">
            <a:avLst/>
          </a:prstGeom>
        </p:spPr>
        <p:txBody>
          <a:bodyPr wrap="square" anchor="ctr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方正黑体简体" panose="03000509000000000000" pitchFamily="2" charset="-122"/>
              </a:rPr>
              <a:t>04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方正黑体简体" panose="03000509000000000000" pitchFamily="2" charset="-122"/>
            </a:endParaRPr>
          </a:p>
        </p:txBody>
      </p:sp>
      <p:sp>
        <p:nvSpPr>
          <p:cNvPr id="27" name="椭圆 44-【1】">
            <a:extLst>
              <a:ext uri="{FF2B5EF4-FFF2-40B4-BE49-F238E27FC236}">
                <a16:creationId xmlns:a16="http://schemas.microsoft.com/office/drawing/2014/main" id="{DE95A4B6-0373-3F8B-6A67-6FACD135B80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772144" y="3504112"/>
            <a:ext cx="603504" cy="556416"/>
          </a:xfrm>
          <a:custGeom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D2F7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cs"/>
              <a:sym typeface="方正黑体简体" panose="03000509000000000000" pitchFamily="2" charset="-122"/>
            </a:endParaRPr>
          </a:p>
        </p:txBody>
      </p:sp>
      <p:sp>
        <p:nvSpPr>
          <p:cNvPr id="31" name="Text13">
            <a:extLst>
              <a:ext uri="{FF2B5EF4-FFF2-40B4-BE49-F238E27FC236}">
                <a16:creationId xmlns:a16="http://schemas.microsoft.com/office/drawing/2014/main" id="{F986A36A-ED5A-DCC7-FF7C-7A0672243F8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71610" y="223083"/>
            <a:ext cx="930586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事件背景与战略意义</a:t>
            </a:r>
          </a:p>
        </p:txBody>
      </p:sp>
      <p:sp>
        <p:nvSpPr>
          <p:cNvPr id="32" name="椭圆 31-【1】">
            <a:extLst>
              <a:ext uri="{FF2B5EF4-FFF2-40B4-BE49-F238E27FC236}">
                <a16:creationId xmlns:a16="http://schemas.microsoft.com/office/drawing/2014/main" id="{C2FB869B-60D0-AC09-8520-7DF84A2AA41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-【1】">
            <a:extLst>
              <a:ext uri="{FF2B5EF4-FFF2-40B4-BE49-F238E27FC236}">
                <a16:creationId xmlns:a16="http://schemas.microsoft.com/office/drawing/2014/main" id="{81B36806-BFB7-40AE-F94A-747936BBCAD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Rectangle 33-【1】">
            <a:extLst>
              <a:ext uri="{FF2B5EF4-FFF2-40B4-BE49-F238E27FC236}">
                <a16:creationId xmlns:a16="http://schemas.microsoft.com/office/drawing/2014/main" id="{176F2AED-4402-D006-3417-AB5ED727785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" name="Text14">
            <a:extLst>
              <a:ext uri="{FF2B5EF4-FFF2-40B4-BE49-F238E27FC236}">
                <a16:creationId xmlns:a16="http://schemas.microsoft.com/office/drawing/2014/main" id="{74A02CE5-D161-9653-94BA-34DE2FA2F9C5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-126977" y="20107"/>
            <a:ext cx="888923" cy="888923"/>
            <a:chOff x="-126977" y="20107"/>
            <a:chExt cx="888923" cy="88892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49DD6015-F193-1E59-3DD8-9D90D3DF308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7000" y="274084"/>
              <a:ext cx="634946" cy="634946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79A87ED-5C76-2DF9-37CB-AB65D496F951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-126977" y="20107"/>
              <a:ext cx="507957" cy="507957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28"/>
      <p:tags r:id="rId29"/>
    </p:custDataLst>
    <p:extLst>
      <p:ext uri="{BB962C8B-B14F-4D97-AF65-F5344CB8AC3E}">
        <p14:creationId val="2669864268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: 形状 32"/>
          <p:cNvSpPr/>
          <p:nvPr/>
        </p:nvSpPr>
        <p:spPr>
          <a:xfrm>
            <a:off x="11439524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34"/>
          <p:cNvGrpSpPr/>
          <p:nvPr/>
        </p:nvGrpSpPr>
        <p:grpSpPr>
          <a:xfrm>
            <a:off x="262119" y="5911508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!!平滑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38912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72C6A2DE-B8D6-E4C0-3FB7-9208CFA50A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3283" y="435060"/>
            <a:ext cx="4947919" cy="2845658"/>
          </a:xfrm>
          <a:prstGeom prst="roundRect">
            <a:avLst>
              <a:gd name="adj" fmla="val 2298"/>
            </a:avLst>
          </a:prstGeom>
          <a:blipFill>
            <a:blip r:embed="rId5"/>
            <a:stretch>
              <a:fillRect t="-7936" b="-79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D1D94E55-9E87-A0CC-C4D0-4944FB01355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3282" y="3646530"/>
            <a:ext cx="4947919" cy="2845658"/>
          </a:xfrm>
          <a:prstGeom prst="roundRect">
            <a:avLst>
              <a:gd name="adj" fmla="val 2298"/>
            </a:avLst>
          </a:prstGeom>
          <a:blipFill>
            <a:blip r:embed="rId7"/>
            <a:stretch>
              <a:fillRect t="-7944" b="-7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0D9EABDB-E731-E6CE-5363-F029DD95617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18063" y="389865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气象条件对登陆的影响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AE52B7B1-CDCC-4927-0DF9-A96C0984CD7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818561" y="1886888"/>
            <a:ext cx="5885760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1.潮汐助力登陆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诺曼底登陆选在满月涨潮时，潮汐助力盟军船只越过沙洲，减少搁浅风险。据统计，涨潮时水位提升近2米，确保登陆部队顺利上岸。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2.风速影响空降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适宜风速助力空降兵精准降落。诺曼底登陆时，风速低于5米/秒，确保近9000名空降兵成功着陆，有效控制关键要点，为登陆创造有利条件。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3.云层掩护行动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低云覆盖为登陆提供天然掩护。盟军利用6月多云天气，云层厚度超800米，有效遮蔽了舰队和登陆艇，减少德军侦察，确保行动突然性。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4.海浪利于隐蔽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适中海浪掩盖船只噪音。诺曼底海岸海浪高度约1-2米，自然噪音掩盖盟军舰艇发动机声，德军监听系统难以察觉，助力登陆部队隐蔽接近。</a:t>
            </a:r>
          </a:p>
        </p:txBody>
      </p:sp>
    </p:spTree>
    <p:custDataLst>
      <p:custData r:id="rId10"/>
      <p:tags r:id="rId11"/>
    </p:custDataLst>
    <p:extLst>
      <p:ext uri="{BB962C8B-B14F-4D97-AF65-F5344CB8AC3E}">
        <p14:creationId val="3880475875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>
          <a:extLst>
            <a:ext uri="{FF2B5EF4-FFF2-40B4-BE49-F238E27FC236}">
              <a16:creationId xmlns:a16="http://schemas.microsoft.com/office/drawing/2014/main" id="{35090664-964D-63D5-7C7A-DE15077FF8A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0" name="任意多边形: 形状 32"/>
          <p:cNvSpPr/>
          <p:nvPr/>
        </p:nvSpPr>
        <p:spPr>
          <a:xfrm flipH="1">
            <a:off x="0" y="5609066"/>
            <a:ext cx="752476" cy="1248933"/>
          </a:xfrm>
          <a:custGeom>
            <a:gdLst>
              <a:gd name="connsiteX0" fmla="*/ 3429000 w 4131910"/>
              <a:gd name="connsiteY0" fmla="*/ 0 h 6858000"/>
              <a:gd name="connsiteX1" fmla="*/ 4131910 w 4131910"/>
              <a:gd name="connsiteY1" fmla="*/ 0 h 6858000"/>
              <a:gd name="connsiteX2" fmla="*/ 4131910 w 4131910"/>
              <a:gd name="connsiteY2" fmla="*/ 6858000 h 6858000"/>
              <a:gd name="connsiteX3" fmla="*/ 3429000 w 4131910"/>
              <a:gd name="connsiteY3" fmla="*/ 6858000 h 6858000"/>
              <a:gd name="connsiteX4" fmla="*/ 0 w 4131910"/>
              <a:gd name="connsiteY4" fmla="*/ 3429000 h 6858000"/>
              <a:gd name="connsiteX5" fmla="*/ 3429000 w 4131910"/>
              <a:gd name="connsiteY5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1910" h="6858000">
                <a:moveTo>
                  <a:pt x="3429000" y="0"/>
                </a:moveTo>
                <a:lnTo>
                  <a:pt x="4131910" y="0"/>
                </a:lnTo>
                <a:lnTo>
                  <a:pt x="413191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34"/>
          <p:cNvGrpSpPr/>
          <p:nvPr/>
        </p:nvGrpSpPr>
        <p:grpSpPr>
          <a:xfrm>
            <a:off x="11815762" y="5862880"/>
            <a:ext cx="77582" cy="741304"/>
            <a:chOff x="11890581" y="3619500"/>
            <a:chExt cx="77582" cy="741304"/>
          </a:xfrm>
          <a:solidFill>
            <a:schemeClr val="accent1">
              <a:alpha val="36000"/>
            </a:schemeClr>
          </a:solidFill>
        </p:grpSpPr>
        <p:sp>
          <p:nvSpPr>
            <p:cNvPr id="0" name="矩形 27"/>
            <p:cNvSpPr/>
            <p:nvPr/>
          </p:nvSpPr>
          <p:spPr>
            <a:xfrm rot="2700000" flipH="1">
              <a:off x="11890581" y="3619500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8"/>
            <p:cNvSpPr/>
            <p:nvPr/>
          </p:nvSpPr>
          <p:spPr>
            <a:xfrm rot="2700000" flipH="1">
              <a:off x="11890581" y="3840741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29"/>
            <p:cNvSpPr/>
            <p:nvPr/>
          </p:nvSpPr>
          <p:spPr>
            <a:xfrm rot="2700000" flipH="1">
              <a:off x="11890581" y="4061981"/>
              <a:ext cx="77582" cy="77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0" name="矩形 30"/>
            <p:cNvSpPr/>
            <p:nvPr/>
          </p:nvSpPr>
          <p:spPr>
            <a:xfrm rot="2700000" flipH="1">
              <a:off x="11890581" y="4283222"/>
              <a:ext cx="77582" cy="77582"/>
            </a:xfrm>
            <a:prstGeom prst="rect">
              <a:avLst/>
            </a:prstGeom>
            <a:grp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1">
            <a:extLst>
              <a:ext uri="{FF2B5EF4-FFF2-40B4-BE49-F238E27FC236}">
                <a16:creationId xmlns:a16="http://schemas.microsoft.com/office/drawing/2014/main" id="{94421CCC-70DA-CCBE-1A23-AA65E1D232D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海洋状况与行动执行</a:t>
            </a: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9D4CC2E5-F653-73D6-9112-EC3D9A9928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2434" y="1408835"/>
            <a:ext cx="5424657" cy="4669384"/>
          </a:xfrm>
          <a:prstGeom prst="roundRect">
            <a:avLst>
              <a:gd name="adj" fmla="val 4240"/>
            </a:avLst>
          </a:prstGeom>
          <a:solidFill>
            <a:schemeClr val="accent1">
              <a:lumMod val="75000"/>
            </a:schemeClr>
          </a:solidFill>
          <a:ln w="16519" cap="sq">
            <a:noFill/>
            <a:miter/>
          </a:ln>
          <a:effectLst/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3">
            <a:extLst>
              <a:ext uri="{FF2B5EF4-FFF2-40B4-BE49-F238E27FC236}">
                <a16:creationId xmlns:a16="http://schemas.microsoft.com/office/drawing/2014/main" id="{43E731E5-A8BB-80DE-087C-99CDE82DB5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6553" y="1464716"/>
            <a:ext cx="5426231" cy="4669384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  <a:effectLst/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3F76AFAB-FD8B-B792-2D66-71B9004A5B8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9428" y="1473474"/>
            <a:ext cx="5163230" cy="5326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海路畅通关键</a:t>
            </a: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BFF58712-A5D8-9C75-72BB-05037A07A6E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9430" y="2061969"/>
            <a:ext cx="5163230" cy="2437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诺曼底登陆时，盟军利用潮汐选择低潮期登陆，确保海路畅通无阻，避免了德军布置的障碍，据史料，当天潮汐差异为关键行动提供了2至3小时的窗口时间。</a:t>
            </a:r>
          </a:p>
        </p:txBody>
      </p:sp>
      <p:sp>
        <p:nvSpPr>
          <p:cNvPr id="19" name="Text6">
            <a:extLst>
              <a:ext uri="{FF2B5EF4-FFF2-40B4-BE49-F238E27FC236}">
                <a16:creationId xmlns:a16="http://schemas.microsoft.com/office/drawing/2014/main" id="{6CB6C877-DC6C-C1D7-8984-5EC07086A2D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72043" y="1408835"/>
            <a:ext cx="5424657" cy="4669384"/>
          </a:xfrm>
          <a:prstGeom prst="roundRect">
            <a:avLst>
              <a:gd name="adj" fmla="val 4240"/>
            </a:avLst>
          </a:prstGeom>
          <a:solidFill>
            <a:schemeClr val="accent2"/>
          </a:solidFill>
          <a:ln w="16519" cap="sq">
            <a:noFill/>
            <a:miter/>
          </a:ln>
          <a:effectLst/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Text7">
            <a:extLst>
              <a:ext uri="{FF2B5EF4-FFF2-40B4-BE49-F238E27FC236}">
                <a16:creationId xmlns:a16="http://schemas.microsoft.com/office/drawing/2014/main" id="{340B4338-0139-8729-6182-F26540E7CB4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216163" y="1464716"/>
            <a:ext cx="5426231" cy="4669384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9525" cap="sq">
            <a:solidFill>
              <a:schemeClr val="accent2"/>
            </a:solidFill>
            <a:miter/>
          </a:ln>
          <a:effectLst/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Text8">
            <a:extLst>
              <a:ext uri="{FF2B5EF4-FFF2-40B4-BE49-F238E27FC236}">
                <a16:creationId xmlns:a16="http://schemas.microsoft.com/office/drawing/2014/main" id="{59405AFF-AB4E-ED64-1AF4-9D47C451391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69038" y="1473474"/>
            <a:ext cx="5163230" cy="5326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隐蔽性助力成功</a:t>
            </a:r>
          </a:p>
        </p:txBody>
      </p:sp>
      <p:sp>
        <p:nvSpPr>
          <p:cNvPr id="22" name="Text9">
            <a:extLst>
              <a:ext uri="{FF2B5EF4-FFF2-40B4-BE49-F238E27FC236}">
                <a16:creationId xmlns:a16="http://schemas.microsoft.com/office/drawing/2014/main" id="{2C24BD91-969E-781C-838E-D22317C679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369040" y="2061969"/>
            <a:ext cx="5163230" cy="2437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盟军通过气象预报选择恶劣天气实施登陆，英吉利海峡的浓雾增强了隐蔽性，德军侦察受阻，据战后分析，恶劣天气至少减少了德军30%的预警能力，为登陆行动的成功奠定了基础。共赢行动建议是，未来军事行动应强化海洋环境利用能力，提升行动突然性。</a:t>
            </a:r>
          </a:p>
        </p:txBody>
      </p:sp>
      <p:sp>
        <p:nvSpPr>
          <p:cNvPr id="23" name="Text10">
            <a:extLst>
              <a:ext uri="{FF2B5EF4-FFF2-40B4-BE49-F238E27FC236}">
                <a16:creationId xmlns:a16="http://schemas.microsoft.com/office/drawing/2014/main" id="{B4FE3E95-23D1-D1A6-8F00-C9BE67D8B2A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683070" y="4789837"/>
            <a:ext cx="1206896" cy="1206896"/>
          </a:xfrm>
          <a:prstGeom prst="ellipse">
            <a:avLst/>
          </a:prstGeom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1">
            <a:extLst>
              <a:ext uri="{FF2B5EF4-FFF2-40B4-BE49-F238E27FC236}">
                <a16:creationId xmlns:a16="http://schemas.microsoft.com/office/drawing/2014/main" id="{C9C9E45D-B66C-98D4-C539-3F71CD93B204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2966737" y="5079948"/>
            <a:ext cx="639559" cy="626672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11">
            <a:extLst>
              <a:ext uri="{FF2B5EF4-FFF2-40B4-BE49-F238E27FC236}">
                <a16:creationId xmlns:a16="http://schemas.microsoft.com/office/drawing/2014/main" id="{F0CCDD40-83F9-E403-7E75-EF2A003C920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380923" y="4789837"/>
            <a:ext cx="1206896" cy="12068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2">
            <a:extLst>
              <a:ext uri="{FF2B5EF4-FFF2-40B4-BE49-F238E27FC236}">
                <a16:creationId xmlns:a16="http://schemas.microsoft.com/office/drawing/2014/main" id="{43CAEF35-3E98-64B8-E115-B0D38A33679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664590" y="5079948"/>
            <a:ext cx="639559" cy="626672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6"/>
      <p:tags r:id="rId17"/>
    </p:custDataLst>
    <p:extLst>
      <p:ext uri="{BB962C8B-B14F-4D97-AF65-F5344CB8AC3E}">
        <p14:creationId val="650003496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TITLE"/>
</p:tagLst>
</file>

<file path=ppt/tags/tag10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00.xml><?xml version="1.0" encoding="utf-8"?>
<p:tagLst xmlns:p="http://schemas.openxmlformats.org/presentationml/2006/main">
  <p:tag name="TAG_CHATSHAPE_LINK" val="sp:子标题2"/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DECORATE"/>
</p:tagLst>
</file>

<file path=ppt/tags/tag101.xml><?xml version="1.0" encoding="utf-8"?>
<p:tagLst xmlns:p="http://schemas.openxmlformats.org/presentationml/2006/main">
  <p:tag name="TAG_CHATSHAPE_LINK" val="sp:子标题3"/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DECORATE"/>
</p:tagLst>
</file>

<file path=ppt/tags/tag102.xml><?xml version="1.0" encoding="utf-8"?>
<p:tagLst xmlns:p="http://schemas.openxmlformats.org/presentationml/2006/main">
  <p:tag name="TAG_CHATSHAPE_LINK" val="sp:子标题1"/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DECORATE"/>
</p:tagLst>
</file>

<file path=ppt/tags/tag103.xml><?xml version="1.0" encoding="utf-8"?>
<p:tagLst xmlns:p="http://schemas.openxmlformats.org/presentationml/2006/main">
  <p:tag name="TAG_CHATSHAPE_LINK" val="sp:子标题1"/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DECORATE"/>
</p:tagLst>
</file>

<file path=ppt/tags/tag104.xml><?xml version="1.0" encoding="utf-8"?>
<p:tagLst xmlns:p="http://schemas.openxmlformats.org/presentationml/2006/main">
  <p:tag name="TAG_CHATSHAPE_LINK" val="sp:子标题2"/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DECORATE"/>
</p:tagLst>
</file>

<file path=ppt/tags/tag105.xml><?xml version="1.0" encoding="utf-8"?>
<p:tagLst xmlns:p="http://schemas.openxmlformats.org/presentationml/2006/main">
  <p:tag name="TAG_CHATSHAPE_LINK" val="sp:子标题3"/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DECORATE"/>
</p:tagLst>
</file>

<file path=ppt/tags/tag106.xml><?xml version="1.0" encoding="utf-8"?>
<p:tagLst xmlns:p="http://schemas.openxmlformats.org/presentationml/2006/main">
  <p:tag name="TAG_CHATSHAPE_LINK" val="sp:子标题1"/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DECORATE"/>
</p:tagLst>
</file>

<file path=ppt/tags/tag107.xml><?xml version="1.0" encoding="utf-8"?>
<p:tagLst xmlns:p="http://schemas.openxmlformats.org/presentationml/2006/main">
  <p:tag name="TAG_CHATSHAPE_LINK" val="sp:子标题2"/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DECORATE"/>
</p:tagLst>
</file>

<file path=ppt/tags/tag108.xml><?xml version="1.0" encoding="utf-8"?>
<p:tagLst xmlns:p="http://schemas.openxmlformats.org/presentationml/2006/main">
  <p:tag name="TAG_CHATSHAPE_LINK" val="sp:子标题3"/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DECORATE"/>
</p:tagLst>
</file>

<file path=ppt/tags/tag109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CONTENT"/>
</p:tagLst>
</file>

<file path=ppt/tags/tag11.xml><?xml version="1.0" encoding="utf-8"?>
<p:tagLst xmlns:p="http://schemas.openxmlformats.org/presentationml/2006/main">
  <p:tag name="YOO_CHATSHAPE_ITEM" val="3"/>
  <p:tag name="YOO_CHATSHAPE_TYPE" val="YOO_CHATSHAPE_ITEM"/>
</p:tagLst>
</file>

<file path=ppt/tags/tag110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CONTENT"/>
</p:tagLst>
</file>

<file path=ppt/tags/tag111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CONTENT"/>
</p:tagLst>
</file>

<file path=ppt/tags/tag112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TITLE"/>
</p:tagLst>
</file>

<file path=ppt/tags/tag113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TITLE"/>
</p:tagLst>
</file>

<file path=ppt/tags/tag114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TITLE"/>
</p:tagLst>
</file>

<file path=ppt/tags/tag115.xml><?xml version="1.0" encoding="utf-8"?>
<p:tagLst xmlns:p="http://schemas.openxmlformats.org/presentationml/2006/main">
  <p:tag name="TAG_CHATSHAPE_LINK" val="sp:子标题1"/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CHILDDECORATE"/>
</p:tagLst>
</file>

<file path=ppt/tags/tag116.xml><?xml version="1.0" encoding="utf-8"?>
<p:tagLst xmlns:p="http://schemas.openxmlformats.org/presentationml/2006/main">
  <p:tag name="TAG_CHATSHAPE_LINK" val="sp:子标题2"/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CHILDDECORATE"/>
</p:tagLst>
</file>

<file path=ppt/tags/tag117.xml><?xml version="1.0" encoding="utf-8"?>
<p:tagLst xmlns:p="http://schemas.openxmlformats.org/presentationml/2006/main">
  <p:tag name="TAG_CHATSHAPE_LINK" val="sp:子标题3"/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CHILDDECORATE"/>
</p:tagLst>
</file>

<file path=ppt/tags/tag118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1"/>
  <p:tag name="TAG_CONTENT_SUBINDEX" val="1"/>
  <p:tag name="YOO_CHATSHAPE_TYPE" val="YOO_CHATSHAPE_ICON"/>
</p:tagLst>
</file>

<file path=ppt/tags/tag119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2"/>
  <p:tag name="TAG_CONTENT_SUBINDEX" val="2"/>
  <p:tag name="YOO_CHATSHAPE_TYPE" val="YOO_CHATSHAPE_ICON"/>
</p:tagLst>
</file>

<file path=ppt/tags/tag12.xml><?xml version="1.0" encoding="utf-8"?>
<p:tagLst xmlns:p="http://schemas.openxmlformats.org/presentationml/2006/main">
  <p:tag name="YOO_CHAT_DIAGRAM_SHAPETYPE" val="YOO_CHATSHAPE_DIAGRAM_TITLE"/>
</p:tagLst>
</file>

<file path=ppt/tags/tag120.xml><?xml version="1.0" encoding="utf-8"?>
<p:tagLst xmlns:p="http://schemas.openxmlformats.org/presentationml/2006/main">
  <p:tag name="TAG_CONTENT_DIAGRAM_INDEX" val="c394c8f64347483099bb2f817c96b318"/>
  <p:tag name="TAG_CONTENT_GROUPCOUNT" val="3"/>
  <p:tag name="TAG_CONTENT_GROUPINDEX" val="3"/>
  <p:tag name="TAG_CONTENT_SUBINDEX" val="3"/>
  <p:tag name="YOO_CHATSHAPE_TYPE" val="YOO_CHATSHAPE_ICON"/>
</p:tagLst>
</file>

<file path=ppt/tags/tag121.xml><?xml version="1.0" encoding="utf-8"?>
<p:tagLst xmlns:p="http://schemas.openxmlformats.org/presentationml/2006/main">
  <p:tag name="YOO_CHATSHAPE_TYPE" val="YOO_CHATSHAPE_TITLE"/>
</p:tagLst>
</file>

<file path=ppt/tags/tag122.xml><?xml version="1.0" encoding="utf-8"?>
<p:tagLst xmlns:p="http://schemas.openxmlformats.org/presentationml/2006/main">
  <p:tag name="TAG_AIGCCREATORID" val="AIGC生成内容仅供参考-2025/8/19 18:24:33"/>
  <p:tag name="TAG_CHAPTER_ID" val="2"/>
  <p:tag name="TAG_CONTENT_TYPE" val="二级大纲3"/>
  <p:tag name="TAG_SECTION_ID" val="0"/>
  <p:tag name="YOO_CHATPAGE_TYPE" val="TAG_CHATPAGE_MULTCONTENT"/>
  <p:tag name="YOO_CHATSHAPE_TITLE" val="行动背景与地理挑战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3.xml><?xml version="1.0" encoding="utf-8"?>
<p:tagLst xmlns:p="http://schemas.openxmlformats.org/presentationml/2006/main">
  <p:tag name="YOO_CHATSHAPE_TYPE" val="YOO_CHATSHAPE_IMAGE"/>
</p:tagLst>
</file>

<file path=ppt/tags/tag124.xml><?xml version="1.0" encoding="utf-8"?>
<p:tagLst xmlns:p="http://schemas.openxmlformats.org/presentationml/2006/main">
  <p:tag name="YOO_CHATSHAPE_TYPE" val="YOO_CHATSHAPE_DECORATION"/>
</p:tagLst>
</file>

<file path=ppt/tags/tag125.xml><?xml version="1.0" encoding="utf-8"?>
<p:tagLst xmlns:p="http://schemas.openxmlformats.org/presentationml/2006/main">
  <p:tag name="YOO_CHATSHAPE_TYPE" val="YOO_CHATSHAPE_TITLE"/>
</p:tagLst>
</file>

<file path=ppt/tags/tag126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CHILDDECORATE"/>
</p:tagLst>
</file>

<file path=ppt/tags/tag127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ICON"/>
</p:tagLst>
</file>

<file path=ppt/tags/tag128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DECORATION"/>
</p:tagLst>
</file>

<file path=ppt/tags/tag129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DECORATION"/>
</p:tagLst>
</file>

<file path=ppt/tags/tag13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30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DECORATION"/>
</p:tagLst>
</file>

<file path=ppt/tags/tag131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DECORATION"/>
</p:tagLst>
</file>

<file path=ppt/tags/tag132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CHILDCONTENT"/>
</p:tagLst>
</file>

<file path=ppt/tags/tag133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CHILDDECORATE"/>
</p:tagLst>
</file>

<file path=ppt/tags/tag134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ICON"/>
</p:tagLst>
</file>

<file path=ppt/tags/tag135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36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37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38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39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4.xml><?xml version="1.0" encoding="utf-8"?>
<p:tagLst xmlns:p="http://schemas.openxmlformats.org/presentationml/2006/main">
  <p:tag name="YOO_CHATSHAPE_ITEM" val="4"/>
  <p:tag name="YOO_CHATSHAPE_TYPE" val="YOO_CHATSHAPE_ITEM"/>
</p:tagLst>
</file>

<file path=ppt/tags/tag140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DECORATION"/>
</p:tagLst>
</file>

<file path=ppt/tags/tag141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CHILDCONTENT"/>
</p:tagLst>
</file>

<file path=ppt/tags/tag142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3"/>
  <p:tag name="YOO_CHATSHAPE_TYPE" val="YOO_CHATSHAPE_CHILDDECORATE"/>
</p:tagLst>
</file>

<file path=ppt/tags/tag143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3"/>
  <p:tag name="YOO_CHATSHAPE_TYPE" val="YOO_CHATSHAPE_ICON"/>
</p:tagLst>
</file>

<file path=ppt/tags/tag144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3"/>
  <p:tag name="YOO_CHATSHAPE_TYPE" val="YOO_CHATSHAPE_CHILDCONTENT"/>
</p:tagLst>
</file>

<file path=ppt/tags/tag145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4"/>
  <p:tag name="YOO_CHATSHAPE_TYPE" val="YOO_CHATSHAPE_CHILDDECORATE"/>
</p:tagLst>
</file>

<file path=ppt/tags/tag146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4"/>
  <p:tag name="YOO_CHATSHAPE_TYPE" val="YOO_CHATSHAPE_ICON"/>
</p:tagLst>
</file>

<file path=ppt/tags/tag147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4"/>
  <p:tag name="YOO_CHATSHAPE_TYPE" val="YOO_CHATSHAPE_CHILDCONTENT"/>
</p:tagLst>
</file>

<file path=ppt/tags/tag148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1"/>
  <p:tag name="YOO_CHATSHAPE_TYPE" val="YOO_CHATSHAPE_CHILDTITLE"/>
</p:tagLst>
</file>

<file path=ppt/tags/tag149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2"/>
  <p:tag name="YOO_CHATSHAPE_TYPE" val="YOO_CHATSHAPE_CHILDTITLE"/>
</p:tagLst>
</file>

<file path=ppt/tags/tag15.xml><?xml version="1.0" encoding="utf-8"?>
<p:tagLst xmlns:p="http://schemas.openxmlformats.org/presentationml/2006/main">
  <p:tag name="YOO_CHAT_DIAGRAM_SHAPETYPE" val="YOO_CHATSHAPE_DIAGRAM_TITLE"/>
</p:tagLst>
</file>

<file path=ppt/tags/tag150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3"/>
  <p:tag name="YOO_CHATSHAPE_TYPE" val="YOO_CHATSHAPE_CHILDTITLE"/>
</p:tagLst>
</file>

<file path=ppt/tags/tag151.xml><?xml version="1.0" encoding="utf-8"?>
<p:tagLst xmlns:p="http://schemas.openxmlformats.org/presentationml/2006/main">
  <p:tag name="TAG_CONTENT_DIAGRAM_INDEX" val="b6bae4b06df148c5ba8c173170edd5b6"/>
  <p:tag name="TAG_CONTENT_GROUPCOUNT" val="4"/>
  <p:tag name="TAG_CONTENT_GROUPINDEX" val="4"/>
  <p:tag name="YOO_CHATSHAPE_TYPE" val="YOO_CHATSHAPE_CHILDTITLE"/>
</p:tagLst>
</file>

<file path=ppt/tags/tag152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53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5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55.xml><?xml version="1.0" encoding="utf-8"?>
<p:tagLst xmlns:p="http://schemas.openxmlformats.org/presentationml/2006/main">
  <p:tag name="TAG_AIGCCREATORID" val="AIGC生成内容仅供参考-2025/8/19 18:24:33"/>
  <p:tag name="TAG_CHAPTER_ID" val="2"/>
  <p:tag name="TAG_CONTENT_TYPE" val="二级大纲4"/>
  <p:tag name="TAG_SECTION_ID" val="1"/>
  <p:tag name="YOO_CHATPAGE_TYPE" val="TAG_CHATPAGE_MULTCONTENT"/>
  <p:tag name="YOO_CHATSHAPE_TITLE" val="潮汐变化的决定性作用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6.xml><?xml version="1.0" encoding="utf-8"?>
<p:tagLst xmlns:p="http://schemas.openxmlformats.org/presentationml/2006/main">
  <p:tag name="YOO_CHATSHAPE_TYPE" val="YOO_CHATSHAPE_DECORATION"/>
</p:tagLst>
</file>

<file path=ppt/tags/tag157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TAG_CONTENT_SUBINDEX" val="1"/>
  <p:tag name="YOO_CHATSHAPE_TYPE" val="YOO_CHATSHAPE_CHILDDECORATE"/>
</p:tagLst>
</file>

<file path=ppt/tags/tag158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TAG_CONTENT_SUBINDEX" val="1"/>
  <p:tag name="YOO_CHATSHAPE_TYPE" val="YOO_CHATSHAPE_CHILDDECORATE"/>
</p:tagLst>
</file>

<file path=ppt/tags/tag159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TAG_CONTENT_SUBINDEX" val="1"/>
  <p:tag name="YOO_CHATSHAPE_TYPE" val="YOO_CHATSHAPE_CHILDDECORATE"/>
</p:tagLst>
</file>

<file path=ppt/tags/tag16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60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TAG_CONTENT_SUBINDEX" val="1"/>
  <p:tag name="YOO_CHATSHAPE_TYPE" val="YOO_CHATSHAPE_CHILDDECORATE"/>
</p:tagLst>
</file>

<file path=ppt/tags/tag161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TAG_CONTENT_SUBINDEX" val="2"/>
  <p:tag name="YOO_CHATSHAPE_TYPE" val="YOO_CHATSHAPE_CHILDDECORATE"/>
</p:tagLst>
</file>

<file path=ppt/tags/tag162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YOO_CHATSHAPE_TYPE" val="YOO_CHATSHAPE_ICON"/>
</p:tagLst>
</file>

<file path=ppt/tags/tag163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TAG_CONTENT_SUBINDEX" val="2"/>
  <p:tag name="YOO_CHATSHAPE_TYPE" val="YOO_CHATSHAPE_CHILDDECORATE"/>
</p:tagLst>
</file>

<file path=ppt/tags/tag164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YOO_CHATSHAPE_TYPE" val="YOO_CHATSHAPE_ICON"/>
</p:tagLst>
</file>

<file path=ppt/tags/tag165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TAG_CONTENT_SUBINDEX" val="2"/>
  <p:tag name="YOO_CHATSHAPE_TYPE" val="YOO_CHATSHAPE_CHILDDECORATE"/>
</p:tagLst>
</file>

<file path=ppt/tags/tag166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YOO_CHATSHAPE_TYPE" val="YOO_CHATSHAPE_ICON"/>
</p:tagLst>
</file>

<file path=ppt/tags/tag167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TAG_CONTENT_SUBINDEX" val="2"/>
  <p:tag name="YOO_CHATSHAPE_TYPE" val="YOO_CHATSHAPE_CHILDDECORATE"/>
</p:tagLst>
</file>

<file path=ppt/tags/tag168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YOO_CHATSHAPE_TYPE" val="YOO_CHATSHAPE_ICON"/>
</p:tagLst>
</file>

<file path=ppt/tags/tag169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YOO_CHATSHAPE_TYPE" val="YOO_CHATSHAPE_NUM"/>
</p:tagLst>
</file>

<file path=ppt/tags/tag17.xml><?xml version="1.0" encoding="utf-8"?>
<p:tagLst xmlns:p="http://schemas.openxmlformats.org/presentationml/2006/main">
  <p:tag name="YOO_CHATSHAPE_ITEM" val="5"/>
  <p:tag name="YOO_CHATSHAPE_TYPE" val="YOO_CHATSHAPE_ITEM"/>
</p:tagLst>
</file>

<file path=ppt/tags/tag170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YOO_CHATSHAPE_TYPE" val="YOO_CHATSHAPE_CHILDTITLE"/>
</p:tagLst>
</file>

<file path=ppt/tags/tag171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1"/>
  <p:tag name="YOO_CHATSHAPE_TYPE" val="YOO_CHATSHAPE_CHILDCONTENT"/>
</p:tagLst>
</file>

<file path=ppt/tags/tag172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YOO_CHATSHAPE_TYPE" val="YOO_CHATSHAPE_NUM"/>
</p:tagLst>
</file>

<file path=ppt/tags/tag173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YOO_CHATSHAPE_TYPE" val="YOO_CHATSHAPE_CHILDTITLE"/>
</p:tagLst>
</file>

<file path=ppt/tags/tag174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3"/>
  <p:tag name="YOO_CHATSHAPE_TYPE" val="YOO_CHATSHAPE_CHILDCONTENT"/>
</p:tagLst>
</file>

<file path=ppt/tags/tag175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YOO_CHATSHAPE_TYPE" val="YOO_CHATSHAPE_NUM"/>
</p:tagLst>
</file>

<file path=ppt/tags/tag176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YOO_CHATSHAPE_TYPE" val="YOO_CHATSHAPE_CHILDTITLE"/>
</p:tagLst>
</file>

<file path=ppt/tags/tag177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2"/>
  <p:tag name="YOO_CHATSHAPE_TYPE" val="YOO_CHATSHAPE_CHILDCONTENT"/>
</p:tagLst>
</file>

<file path=ppt/tags/tag178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YOO_CHATSHAPE_TYPE" val="YOO_CHATSHAPE_NUM"/>
</p:tagLst>
</file>

<file path=ppt/tags/tag179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YOO_CHATSHAPE_TYPE" val="YOO_CHATSHAPE_CHILDTITLE"/>
</p:tagLst>
</file>

<file path=ppt/tags/tag18.xml><?xml version="1.0" encoding="utf-8"?>
<p:tagLst xmlns:p="http://schemas.openxmlformats.org/presentationml/2006/main">
  <p:tag name="YOO_CHAT_DIAGRAM_SHAPETYPE" val="YOO_CHATSHAPE_DIAGRAM_TITLE"/>
</p:tagLst>
</file>

<file path=ppt/tags/tag180.xml><?xml version="1.0" encoding="utf-8"?>
<p:tagLst xmlns:p="http://schemas.openxmlformats.org/presentationml/2006/main">
  <p:tag name="TAG_CONTENT_DIAGRAM_INDEX" val="9a3c3c8fac6e46df92cf0bb225807354"/>
  <p:tag name="TAG_CONTENT_GROUPCOUNT" val="4"/>
  <p:tag name="TAG_CONTENT_GROUPINDEX" val="4"/>
  <p:tag name="YOO_CHATSHAPE_TYPE" val="YOO_CHATSHAPE_CHILDCONTENT"/>
</p:tagLst>
</file>

<file path=ppt/tags/tag181.xml><?xml version="1.0" encoding="utf-8"?>
<p:tagLst xmlns:p="http://schemas.openxmlformats.org/presentationml/2006/main">
  <p:tag name="YOO_CHATSHAPE_TYPE" val="YOO_CHATSHAPE_TITLE"/>
</p:tagLst>
</file>

<file path=ppt/tags/tag182.xml><?xml version="1.0" encoding="utf-8"?>
<p:tagLst xmlns:p="http://schemas.openxmlformats.org/presentationml/2006/main">
  <p:tag name="YOO_CHATSHAPE_TYPE" val="YOO_CHATSHAPE_DECORATION"/>
</p:tagLst>
</file>

<file path=ppt/tags/tag183.xml><?xml version="1.0" encoding="utf-8"?>
<p:tagLst xmlns:p="http://schemas.openxmlformats.org/presentationml/2006/main">
  <p:tag name="YOO_CHATSHAPE_TYPE" val="YOO_CHATSHAPE_DECORATION"/>
</p:tagLst>
</file>

<file path=ppt/tags/tag184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85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86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87.xml><?xml version="1.0" encoding="utf-8"?>
<p:tagLst xmlns:p="http://schemas.openxmlformats.org/presentationml/2006/main">
  <p:tag name="TAG_AIGCCREATORID" val="AIGC生成内容仅供参考-2025/8/19 18:24:33"/>
  <p:tag name="TAG_CHAPTER_ID" val="2"/>
  <p:tag name="TAG_CONTENT_TYPE" val="二级大纲4"/>
  <p:tag name="TAG_SECTION_ID" val="2"/>
  <p:tag name="YOO_CHATPAGE_TYPE" val="TAG_CHATPAGE_MULTCONTENT"/>
  <p:tag name="YOO_CHATSHAPE_TITLE" val="实时气象监控的应用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8.xml><?xml version="1.0" encoding="utf-8"?>
<p:tagLst xmlns:p="http://schemas.openxmlformats.org/presentationml/2006/main">
  <p:tag name="YOO_CHATSHAPE_TYPE" val="YOO_CHATSHAPE_TITLE"/>
</p:tagLst>
</file>

<file path=ppt/tags/tag189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9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90.xml><?xml version="1.0" encoding="utf-8"?>
<p:tagLst xmlns:p="http://schemas.openxmlformats.org/presentationml/2006/main">
  <p:tag name="TAG_CHATPAGE_CHAPTER" val="3"/>
  <p:tag name="YOO_CHATSHAPE_TYPE" val="YOO_CHATSHAPE_NUM"/>
</p:tagLst>
</file>

<file path=ppt/tags/tag191.xml><?xml version="1.0" encoding="utf-8"?>
<p:tagLst xmlns:p="http://schemas.openxmlformats.org/presentationml/2006/main">
  <p:tag name="TAG_AIGCCREATORID" val="AIGC生成内容仅供参考-2025/8/19 18:24:33"/>
  <p:tag name="TAG_CHAPTER_ID" val="3"/>
  <p:tag name="YOO_CHATPAGE_TYPE" val="TAG_CHATPAGE_CHAPTER"/>
  <p:tag name="YOO_CHATSHAPE_TITLE" val="现代海洋环境保障的应用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2.xml><?xml version="1.0" encoding="utf-8"?>
<p:tagLst xmlns:p="http://schemas.openxmlformats.org/presentationml/2006/main">
  <p:tag name="YOO_CHATSHAPE_TYPE" val="YOO_CHATSHAPE_TITLE"/>
</p:tagLst>
</file>

<file path=ppt/tags/tag193.xml><?xml version="1.0" encoding="utf-8"?>
<p:tagLst xmlns:p="http://schemas.openxmlformats.org/presentationml/2006/main">
  <p:tag name="TAG_CHATSHAPE_LINK" val="sp:子标题1"/>
  <p:tag name="TAG_CONTENT_DIAGRAM_INDEX" val="cf0fd56689b54d31a7d479267283b9cf"/>
  <p:tag name="TAG_CONTENT_GROUPCOUNT" val="4"/>
  <p:tag name="TAG_CONTENT_GROUPINDEX" val="1"/>
  <p:tag name="TAG_CONTENT_SUBINDEX" val="1"/>
  <p:tag name="YOO_CHATSHAPE_TYPE" val="YOO_CHATSHAPE_CHILDDECORATE"/>
</p:tagLst>
</file>

<file path=ppt/tags/tag194.xml><?xml version="1.0" encoding="utf-8"?>
<p:tagLst xmlns:p="http://schemas.openxmlformats.org/presentationml/2006/main">
  <p:tag name="TAG_CHATSHAPE_LINK" val="sp:子标题2"/>
  <p:tag name="TAG_CONTENT_DIAGRAM_INDEX" val="cf0fd56689b54d31a7d479267283b9cf"/>
  <p:tag name="TAG_CONTENT_GROUPCOUNT" val="4"/>
  <p:tag name="TAG_CONTENT_GROUPINDEX" val="2"/>
  <p:tag name="TAG_CONTENT_SUBINDEX" val="2"/>
  <p:tag name="YOO_CHATSHAPE_TYPE" val="YOO_CHATSHAPE_CHILDDECORATE"/>
</p:tagLst>
</file>

<file path=ppt/tags/tag195.xml><?xml version="1.0" encoding="utf-8"?>
<p:tagLst xmlns:p="http://schemas.openxmlformats.org/presentationml/2006/main">
  <p:tag name="TAG_CHATSHAPE_LINK" val="sp:子标题3"/>
  <p:tag name="TAG_CONTENT_DIAGRAM_INDEX" val="cf0fd56689b54d31a7d479267283b9cf"/>
  <p:tag name="TAG_CONTENT_GROUPCOUNT" val="4"/>
  <p:tag name="TAG_CONTENT_GROUPINDEX" val="3"/>
  <p:tag name="TAG_CONTENT_SUBINDEX" val="3"/>
  <p:tag name="YOO_CHATSHAPE_TYPE" val="YOO_CHATSHAPE_CHILDDECORATE"/>
</p:tagLst>
</file>

<file path=ppt/tags/tag196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1"/>
  <p:tag name="TAG_CONTENT_SUBINDEX" val="1"/>
  <p:tag name="YOO_CHATSHAPE_TYPE" val="YOO_CHATSHAPE_NUM"/>
</p:tagLst>
</file>

<file path=ppt/tags/tag197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2"/>
  <p:tag name="TAG_CONTENT_SUBINDEX" val="2"/>
  <p:tag name="YOO_CHATSHAPE_TYPE" val="YOO_CHATSHAPE_NUM"/>
</p:tagLst>
</file>

<file path=ppt/tags/tag198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3"/>
  <p:tag name="TAG_CONTENT_SUBINDEX" val="3"/>
  <p:tag name="YOO_CHATSHAPE_TYPE" val="YOO_CHATSHAPE_NUM"/>
</p:tagLst>
</file>

<file path=ppt/tags/tag199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1"/>
  <p:tag name="TAG_CONTENT_SUBINDEX" val="1"/>
  <p:tag name="YOO_CHATSHAPE_TYPE" val="YOO_CHATSHAPE_CHILDCONTENT"/>
</p:tagLst>
</file>

<file path=ppt/tags/tag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0.xml><?xml version="1.0" encoding="utf-8"?>
<p:tagLst xmlns:p="http://schemas.openxmlformats.org/presentationml/2006/main">
  <p:tag name="TAG_AIGCCREATORID" val="AIGC生成内容仅供参考-2025/8/19 18:24:33"/>
  <p:tag name="YOO_CHATPAGE_TYPE" val="TAG_CHATPAGE_CATALOG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0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2"/>
  <p:tag name="TAG_CONTENT_SUBINDEX" val="2"/>
  <p:tag name="YOO_CHATSHAPE_TYPE" val="YOO_CHATSHAPE_CHILDCONTENT"/>
</p:tagLst>
</file>

<file path=ppt/tags/tag201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3"/>
  <p:tag name="TAG_CONTENT_SUBINDEX" val="3"/>
  <p:tag name="YOO_CHATSHAPE_TYPE" val="YOO_CHATSHAPE_CHILDCONTENT"/>
</p:tagLst>
</file>

<file path=ppt/tags/tag202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1"/>
  <p:tag name="TAG_CONTENT_SUBINDEX" val="1"/>
  <p:tag name="YOO_CHATSHAPE_TYPE" val="YOO_CHATSHAPE_CHILDTITLE"/>
</p:tagLst>
</file>

<file path=ppt/tags/tag203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2"/>
  <p:tag name="TAG_CONTENT_SUBINDEX" val="2"/>
  <p:tag name="YOO_CHATSHAPE_TYPE" val="YOO_CHATSHAPE_CHILDTITLE"/>
</p:tagLst>
</file>

<file path=ppt/tags/tag204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3"/>
  <p:tag name="TAG_CONTENT_SUBINDEX" val="3"/>
  <p:tag name="YOO_CHATSHAPE_TYPE" val="YOO_CHATSHAPE_CHILDTITLE"/>
</p:tagLst>
</file>

<file path=ppt/tags/tag205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4"/>
  <p:tag name="TAG_CONTENT_SUBINDEX" val="4"/>
  <p:tag name="YOO_CHATSHAPE_TYPE" val="YOO_CHATSHAPE_CHILDDECORATE"/>
</p:tagLst>
</file>

<file path=ppt/tags/tag206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4"/>
  <p:tag name="TAG_CONTENT_SUBINDEX" val="4"/>
  <p:tag name="YOO_CHATSHAPE_TYPE" val="YOO_CHATSHAPE_NUM"/>
</p:tagLst>
</file>

<file path=ppt/tags/tag207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4"/>
  <p:tag name="TAG_CONTENT_SUBINDEX" val="4"/>
  <p:tag name="YOO_CHATSHAPE_TYPE" val="YOO_CHATSHAPE_CHILDCONTENT"/>
</p:tagLst>
</file>

<file path=ppt/tags/tag208.xml><?xml version="1.0" encoding="utf-8"?>
<p:tagLst xmlns:p="http://schemas.openxmlformats.org/presentationml/2006/main">
  <p:tag name="TAG_CONTENT_DIAGRAM_INDEX" val="cf0fd56689b54d31a7d479267283b9cf"/>
  <p:tag name="TAG_CONTENT_GROUPCOUNT" val="4"/>
  <p:tag name="TAG_CONTENT_GROUPINDEX" val="4"/>
  <p:tag name="TAG_CONTENT_SUBINDEX" val="4"/>
  <p:tag name="YOO_CHATSHAPE_TYPE" val="YOO_CHATSHAPE_CHILDTITLE"/>
</p:tagLst>
</file>

<file path=ppt/tags/tag209.xml><?xml version="1.0" encoding="utf-8"?>
<p:tagLst xmlns:p="http://schemas.openxmlformats.org/presentationml/2006/main">
  <p:tag name="TAG_AIGCCREATORID" val="AIGC生成内容仅供参考-2025/8/19 18:24:33"/>
  <p:tag name="TAG_CHAPTER_ID" val="3"/>
  <p:tag name="TAG_CONTENT_TYPE" val="二级大纲4"/>
  <p:tag name="TAG_SECTION_ID" val="0"/>
  <p:tag name="YOO_CHATPAGE_TYPE" val="TAG_CHATPAGE_MULTCONTENT"/>
  <p:tag name="YOO_CHATSHAPE_TITLE" val="当代技术在海洋评估中的运用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.xml><?xml version="1.0" encoding="utf-8"?>
<p:tagLst xmlns:p="http://schemas.openxmlformats.org/presentationml/2006/main">
  <p:tag name="YOO_CHATSHAPE_TYPE" val="YOO_CHATSHAPE_TITLE"/>
</p:tagLst>
</file>

<file path=ppt/tags/tag210.xml><?xml version="1.0" encoding="utf-8"?>
<p:tagLst xmlns:p="http://schemas.openxmlformats.org/presentationml/2006/main">
  <p:tag name="TAG_CONTENT_SUBINDEX" val="3"/>
  <p:tag name="YOO_CHATSHAPE_TYPE" val="YOO_CHATSHAPE_IMAGE"/>
</p:tagLst>
</file>

<file path=ppt/tags/tag211.xml><?xml version="1.0" encoding="utf-8"?>
<p:tagLst xmlns:p="http://schemas.openxmlformats.org/presentationml/2006/main">
  <p:tag name="YOO_CHATSHAPE_TYPE" val="YOO_CHATSHAPE_PAGEDECORATE"/>
</p:tagLst>
</file>

<file path=ppt/tags/tag212.xml><?xml version="1.0" encoding="utf-8"?>
<p:tagLst xmlns:p="http://schemas.openxmlformats.org/presentationml/2006/main">
  <p:tag name="TAG_CONTENT_SUBINDEX" val="1"/>
  <p:tag name="YOO_CHATSHAPE_TYPE" val="YOO_CHATSHAPE_IMAGE"/>
</p:tagLst>
</file>

<file path=ppt/tags/tag213.xml><?xml version="1.0" encoding="utf-8"?>
<p:tagLst xmlns:p="http://schemas.openxmlformats.org/presentationml/2006/main">
  <p:tag name="TAG_CONTENT_SUBINDEX" val="2"/>
  <p:tag name="YOO_CHATSHAPE_TYPE" val="YOO_CHATSHAPE_IMAGE"/>
</p:tagLst>
</file>

<file path=ppt/tags/tag214.xml><?xml version="1.0" encoding="utf-8"?>
<p:tagLst xmlns:p="http://schemas.openxmlformats.org/presentationml/2006/main">
  <p:tag name="YOO_CHATSHAPE_TYPE" val="YOO_CHATSHAPE_DECORATION"/>
</p:tagLst>
</file>

<file path=ppt/tags/tag215.xml><?xml version="1.0" encoding="utf-8"?>
<p:tagLst xmlns:p="http://schemas.openxmlformats.org/presentationml/2006/main">
  <p:tag name="YOO_CHATSHAPE_TYPE" val="YOO_CHATSHAPE_TITLE"/>
</p:tagLst>
</file>

<file path=ppt/tags/tag216.xml><?xml version="1.0" encoding="utf-8"?>
<p:tagLst xmlns:p="http://schemas.openxmlformats.org/presentationml/2006/main">
  <p:tag name="YOO_CHATSHAPE_TYPE" val="YOO_CHATSHAPE_CONTENT"/>
</p:tagLst>
</file>

<file path=ppt/tags/tag217.xml><?xml version="1.0" encoding="utf-8"?>
<p:tagLst xmlns:p="http://schemas.openxmlformats.org/presentationml/2006/main">
  <p:tag name="YOO_CHATSHAPE_TYPE" val="YOO_CHATSHAPE_DECORATION"/>
</p:tagLst>
</file>

<file path=ppt/tags/tag218.xml><?xml version="1.0" encoding="utf-8"?>
<p:tagLst xmlns:p="http://schemas.openxmlformats.org/presentationml/2006/main">
  <p:tag name="YOO_CHATSHAPE_TYPE" val="YOO_CHATSHAPE_DECORATION"/>
</p:tagLst>
</file>

<file path=ppt/tags/tag219.xml><?xml version="1.0" encoding="utf-8"?>
<p:tagLst xmlns:p="http://schemas.openxmlformats.org/presentationml/2006/main">
  <p:tag name="YOO_CHATSHAPE_TYPE" val="YOO_CHATSHAPE_DECORATION"/>
</p:tagLst>
</file>

<file path=ppt/tags/tag2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20.xml><?xml version="1.0" encoding="utf-8"?>
<p:tagLst xmlns:p="http://schemas.openxmlformats.org/presentationml/2006/main">
  <p:tag name="YOO_CHATSHAPE_TYPE" val="YOO_CHATSHAPE_DECORATION"/>
</p:tagLst>
</file>

<file path=ppt/tags/tag221.xml><?xml version="1.0" encoding="utf-8"?>
<p:tagLst xmlns:p="http://schemas.openxmlformats.org/presentationml/2006/main">
  <p:tag name="YOO_CHATSHAPE_TYPE" val="YOO_CHATSHAPE_PAGEDECORATE"/>
</p:tagLst>
</file>

<file path=ppt/tags/tag222.xml><?xml version="1.0" encoding="utf-8"?>
<p:tagLst xmlns:p="http://schemas.openxmlformats.org/presentationml/2006/main">
  <p:tag name="TAG_AIGCCREATORID" val="AIGC生成内容仅供参考-2025/8/19 18:24:33"/>
  <p:tag name="TAG_CHAPTER_ID" val="3"/>
  <p:tag name="TAG_CONTENT_TYPE" val="1标题1内容3图"/>
  <p:tag name="TAG_SECTION_ID" val="1"/>
  <p:tag name="YOO_CHATPAGE_TYPE" val="TAG_CHATPAGE_CONTENT"/>
  <p:tag name="YOO_CHATSHAPE_TITLE" val="数据模型与预测的决策支持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3.xml><?xml version="1.0" encoding="utf-8"?>
<p:tagLst xmlns:p="http://schemas.openxmlformats.org/presentationml/2006/main">
  <p:tag name="YOO_CHATSHAPE_TYPE" val="YOO_CHATSHAPE_TITLE"/>
</p:tagLst>
</file>

<file path=ppt/tags/tag224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25.xml><?xml version="1.0" encoding="utf-8"?>
<p:tagLst xmlns:p="http://schemas.openxmlformats.org/presentationml/2006/main">
  <p:tag name="TAG_CHATPAGE_CHAPTER" val="4"/>
  <p:tag name="YOO_CHATSHAPE_TYPE" val="YOO_CHATSHAPE_NUM"/>
</p:tagLst>
</file>

<file path=ppt/tags/tag226.xml><?xml version="1.0" encoding="utf-8"?>
<p:tagLst xmlns:p="http://schemas.openxmlformats.org/presentationml/2006/main">
  <p:tag name="TAG_AIGCCREATORID" val="AIGC生成内容仅供参考-2025/8/19 18:24:33"/>
  <p:tag name="TAG_CHAPTER_ID" val="4"/>
  <p:tag name="YOO_CHATPAGE_TYPE" val="TAG_CHATPAGE_CHAPTER"/>
  <p:tag name="YOO_CHATSHAPE_TITLE" val="课程总结与未来展望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7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228.xml><?xml version="1.0" encoding="utf-8"?>
<p:tagLst xmlns:p="http://schemas.openxmlformats.org/presentationml/2006/main">
  <p:tag name="PA" val="v5.2.12"/>
  <p:tag name="YOO_CHATSHAPE_TYPE" val="YOO_CHATSHAPE_IMAGE"/>
</p:tagLst>
</file>

<file path=ppt/tags/tag229.xml><?xml version="1.0" encoding="utf-8"?>
<p:tagLst xmlns:p="http://schemas.openxmlformats.org/presentationml/2006/main">
  <p:tag name="PA" val="v5.2.12"/>
  <p:tag name="YOO_CHATSHAPE_TYPE" val="YOO_CHATSHAPE_DECORATION"/>
</p:tagLst>
</file>

<file path=ppt/tags/tag23.xml><?xml version="1.0" encoding="utf-8"?>
<p:tagLst xmlns:p="http://schemas.openxmlformats.org/presentationml/2006/main">
  <p:tag name="TAG_CHATPAGE_CHAPTER" val="0"/>
  <p:tag name="YOO_CHATSHAPE_TYPE" val="YOO_CHATSHAPE_NUM"/>
</p:tagLst>
</file>

<file path=ppt/tags/tag230.xml><?xml version="1.0" encoding="utf-8"?>
<p:tagLst xmlns:p="http://schemas.openxmlformats.org/presentationml/2006/main">
  <p:tag name="YOO_CHATSHAPE_TYPE" val="YOO_CHATSHAPE_TITLE"/>
</p:tagLst>
</file>

<file path=ppt/tags/tag231.xml><?xml version="1.0" encoding="utf-8"?>
<p:tagLst xmlns:p="http://schemas.openxmlformats.org/presentationml/2006/main">
  <p:tag name="YOO_CHATSHAPE_TYPE" val="YOO_CHATSHAPE_CONTENT"/>
</p:tagLst>
</file>

<file path=ppt/tags/tag232.xml><?xml version="1.0" encoding="utf-8"?>
<p:tagLst xmlns:p="http://schemas.openxmlformats.org/presentationml/2006/main">
  <p:tag name="TAG_AIGCCREATORID" val="AIGC生成内容仅供参考-2025/8/19 18:24:33"/>
  <p:tag name="TAG_CHAPTER_ID" val="4"/>
  <p:tag name="TAG_CONTENT_TYPE" val="1标题1内容1图"/>
  <p:tag name="TAG_SECTION_ID" val="0"/>
  <p:tag name="YOO_CHATPAGE_TYPE" val="TAG_CHATPAGE_CONTENT"/>
  <p:tag name="YOO_CHATSHAPE_TITLE" val="海洋环境评估的多领域意义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3.xml><?xml version="1.0" encoding="utf-8"?>
<p:tagLst xmlns:p="http://schemas.openxmlformats.org/presentationml/2006/main">
  <p:tag name="YOO_CHATSHAPE_TYPE" val="YOO_CHATSHAPE_DECORATION"/>
</p:tagLst>
</file>

<file path=ppt/tags/tag234.xml><?xml version="1.0" encoding="utf-8"?>
<p:tagLst xmlns:p="http://schemas.openxmlformats.org/presentationml/2006/main">
  <p:tag name="YOO_CHATSHAPE_TYPE" val="YOO_CHATSHAPE_IMAGE"/>
</p:tagLst>
</file>

<file path=ppt/tags/tag235.xml><?xml version="1.0" encoding="utf-8"?>
<p:tagLst xmlns:p="http://schemas.openxmlformats.org/presentationml/2006/main">
  <p:tag name="YOO_CHATSHAPE_TYPE" val="YOO_CHATSHAPE_DECORATION"/>
</p:tagLst>
</file>

<file path=ppt/tags/tag236.xml><?xml version="1.0" encoding="utf-8"?>
<p:tagLst xmlns:p="http://schemas.openxmlformats.org/presentationml/2006/main">
  <p:tag name="YOO_CHATSHAPE_TYPE" val="YOO_CHATSHAPE_CONTENT"/>
</p:tagLst>
</file>

<file path=ppt/tags/tag237.xml><?xml version="1.0" encoding="utf-8"?>
<p:tagLst xmlns:p="http://schemas.openxmlformats.org/presentationml/2006/main">
  <p:tag name="YOO_CHATSHAPE_TYPE" val="YOO_CHATSHAPE_TITLE"/>
</p:tagLst>
</file>

<file path=ppt/tags/tag238.xml><?xml version="1.0" encoding="utf-8"?>
<p:tagLst xmlns:p="http://schemas.openxmlformats.org/presentationml/2006/main">
  <p:tag name="TAG_AIGCCREATORID" val="AIGC生成内容仅供参考-2025/8/19 18:24:33"/>
  <p:tag name="TAG_CHAPTER_ID" val="4"/>
  <p:tag name="TAG_CONTENT_TYPE" val="1标题1内容1图"/>
  <p:tag name="TAG_SECTION_ID" val="1"/>
  <p:tag name="YOO_CHATPAGE_TYPE" val="TAG_CHATPAGE_CONTENT"/>
  <p:tag name="YOO_CHATSHAPE_TITLE" val="未来发展趋势与挑战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9.xml><?xml version="1.0" encoding="utf-8"?>
<p:tagLst xmlns:p="http://schemas.openxmlformats.org/presentationml/2006/main">
  <p:tag name="YOO_CHATSHAPE_TYPE" val="YOO_CHATSHAPE_SUBTITLE"/>
</p:tagLst>
</file>

<file path=ppt/tags/tag24.xml><?xml version="1.0" encoding="utf-8"?>
<p:tagLst xmlns:p="http://schemas.openxmlformats.org/presentationml/2006/main">
  <p:tag name="TAG_AIGCCREATORID" val="AIGC生成内容仅供参考-2025/8/19 18:24:33"/>
  <p:tag name="TAG_CHAPTER_ID" val="0"/>
  <p:tag name="YOO_CHATPAGE_TYPE" val="TAG_CHATPAGE_CHAPTER"/>
  <p:tag name="YOO_CHATSHAPE_TITLE" val="海洋环境评估的重要性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0.xml><?xml version="1.0" encoding="utf-8"?>
<p:tagLst xmlns:p="http://schemas.openxmlformats.org/presentationml/2006/main">
  <p:tag name="YOO_CHATSHAPE_TYPE" val="YOO_CHATSHAPE_TITLE"/>
</p:tagLst>
</file>

<file path=ppt/tags/tag241.xml><?xml version="1.0" encoding="utf-8"?>
<p:tagLst xmlns:p="http://schemas.openxmlformats.org/presentationml/2006/main">
  <p:tag name="YOO_CHATSHAPE_TYPE" val="YOO_CHATSHAPE_DATE"/>
</p:tagLst>
</file>

<file path=ppt/tags/tag242.xml><?xml version="1.0" encoding="utf-8"?>
<p:tagLst xmlns:p="http://schemas.openxmlformats.org/presentationml/2006/main">
  <p:tag name="TAG_AIGCCREATORID" val="AIGC生成内容仅供参考-2025/8/19 18:24:33"/>
  <p:tag name="YOO_CHATPAGE_TYPE" val="TAG_CHATPAGE_END"/>
  <p:tag name="YOO_CHATSHAPE_TITLE" val="Thank You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3.xml><?xml version="1.0" encoding="utf-8"?>
<p:tagLst xmlns:p="http://schemas.openxmlformats.org/presentationml/2006/main">
  <p:tag name="TAG_AIGCCREATORID" val="AIGC生成内容仅供参考-2025/8/19 18:24:18"/>
  <p:tag name="TAG_CHATPAGE_CATALOG" val="海洋环境评估的重要性、诺曼底登陆的案例分析、仁川登陆的案例分析、现代海洋环境保障的应用、课程总结与未来展望"/>
  <p:tag name="TAG_PPT_THEMETITLE" val="海洋环境在军事决策中的应用分析"/>
  <p:tag name="TAG_PPT_THEMEWORD" val="海洋环境评估与决策内容概述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插图&quot;,&quot;isVector&quot;:false,&quot;color&quot;:&quot;青色&quot;,&quot;colorList&quot;:[&quot;#022A26&quot;,&quot;#FFFFFF&quot;,&quot;#FFFFFF&quot;,&quot;#1F2D2B&quot;,&quot;#35CEBA&quot;,&quot;#F8FFAE&quot;,&quot;#72EFDD&quot;,&quot;#64DFDF&quot;,&quot;#56CFE1&quot;,&quot;#48BFE3&quot;,&quot;#000D10&quot;,&quot;#00252E&quot;],&quot;scene&quot;:&quot;&quot;,&quot;group&quot;:&quot;group_2&quot;,&quot;cover_id&quot;:&quot;Q9hAGjTgQUGk&quot;,&quot;end_id&quot;:&quot;72tapM2ZzJ9B&quot;,&quot;catalog_id&quot;:&quot;ckYrNMgKv3Kq&quot;,&quot;chapter_id&quot;:&quot;mjM5uShbb5Q8&quot;,&quot;content_ids&quot;:[&quot;KEVhYs8ktRNE&quot;,&quot;Tv4uV9dA8Tsf&quot;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.xml><?xml version="1.0" encoding="utf-8"?>
<p:tagLst xmlns:p="http://schemas.openxmlformats.org/presentationml/2006/main">
  <p:tag name="TAG_CONTENT_SUBINDEX" val="2"/>
  <p:tag name="YOO_CHATSHAPE_TYPE" val="YOO_CHATSHAPE_IMAGE"/>
</p:tagLst>
</file>

<file path=ppt/tags/tag26.xml><?xml version="1.0" encoding="utf-8"?>
<p:tagLst xmlns:p="http://schemas.openxmlformats.org/presentationml/2006/main">
  <p:tag name="TAG_CONTENT_SUBINDEX" val="1"/>
  <p:tag name="YOO_CHATSHAPE_TYPE" val="YOO_CHATSHAPE_IMAGE"/>
</p:tagLst>
</file>

<file path=ppt/tags/tag27.xml><?xml version="1.0" encoding="utf-8"?>
<p:tagLst xmlns:p="http://schemas.openxmlformats.org/presentationml/2006/main">
  <p:tag name="YOO_CHATSHAPE_TYPE" val="YOO_CHATSHAPE_DECORATION"/>
</p:tagLst>
</file>

<file path=ppt/tags/tag28.xml><?xml version="1.0" encoding="utf-8"?>
<p:tagLst xmlns:p="http://schemas.openxmlformats.org/presentationml/2006/main">
  <p:tag name="YOO_CHATSHAPE_TYPE" val="YOO_CHATSHAPE_CONTENT"/>
</p:tagLst>
</file>

<file path=ppt/tags/tag29.xml><?xml version="1.0" encoding="utf-8"?>
<p:tagLst xmlns:p="http://schemas.openxmlformats.org/presentationml/2006/main">
  <p:tag name="YOO_CHATSHAPE_TYPE" val="YOO_CHATSHAPE_TITLE"/>
</p:tagLst>
</file>

<file path=ppt/tags/tag3.xml><?xml version="1.0" encoding="utf-8"?>
<p:tagLst xmlns:p="http://schemas.openxmlformats.org/presentationml/2006/main">
  <p:tag name="YOO_CHATSHAPE_TYPE" val="YOO_CHATSHAPE_DATE"/>
</p:tagLst>
</file>

<file path=ppt/tags/tag30.xml><?xml version="1.0" encoding="utf-8"?>
<p:tagLst xmlns:p="http://schemas.openxmlformats.org/presentationml/2006/main">
  <p:tag name="TAG_AIGCCREATORID" val="AIGC生成内容仅供参考-2025/8/19 18:24:33"/>
  <p:tag name="TAG_CHAPTER_ID" val="0"/>
  <p:tag name="TAG_CONTENT_TYPE" val="1标题1内容2图"/>
  <p:tag name="TAG_SECTION_ID" val="0"/>
  <p:tag name="YOO_CHATPAGE_TYPE" val="TAG_CHATPAGE_CONTENT"/>
  <p:tag name="YOO_CHATSHAPE_TITLE" val="军事行动与海洋环境的关联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1.xml><?xml version="1.0" encoding="utf-8"?>
<p:tagLst xmlns:p="http://schemas.openxmlformats.org/presentationml/2006/main">
  <p:tag name="YOO_CHATSHAPE_TYPE" val="YOO_CHATSHAPE_IMAGE"/>
</p:tagLst>
</file>

<file path=ppt/tags/tag32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1"/>
  <p:tag name="YOO_CHATSHAPE_TYPE" val="YOO_CHATSHAPE_CHILDTITLE"/>
</p:tagLst>
</file>

<file path=ppt/tags/tag33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1"/>
  <p:tag name="YOO_CHATSHAPE_TYPE" val="YOO_CHATSHAPE_CHILDCONTENT"/>
</p:tagLst>
</file>

<file path=ppt/tags/tag34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1"/>
  <p:tag name="YOO_CHATSHAPE_TYPE" val="YOO_CHATSHAPE_CHILDDECORATE"/>
</p:tagLst>
</file>

<file path=ppt/tags/tag35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2"/>
  <p:tag name="YOO_CHATSHAPE_TYPE" val="YOO_CHATSHAPE_CHILDTITLE"/>
</p:tagLst>
</file>

<file path=ppt/tags/tag36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2"/>
  <p:tag name="YOO_CHATSHAPE_TYPE" val="YOO_CHATSHAPE_CHILDCONTENT"/>
</p:tagLst>
</file>

<file path=ppt/tags/tag37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2"/>
  <p:tag name="YOO_CHATSHAPE_TYPE" val="YOO_CHATSHAPE_CHILDDECORATE"/>
</p:tagLst>
</file>

<file path=ppt/tags/tag38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3"/>
  <p:tag name="YOO_CHATSHAPE_TYPE" val="YOO_CHATSHAPE_CHILDTITLE"/>
</p:tagLst>
</file>

<file path=ppt/tags/tag39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3"/>
  <p:tag name="YOO_CHATSHAPE_TYPE" val="YOO_CHATSHAPE_CHILDCONTENT"/>
</p:tagLst>
</file>

<file path=ppt/tags/tag4.xml><?xml version="1.0" encoding="utf-8"?>
<p:tagLst xmlns:p="http://schemas.openxmlformats.org/presentationml/2006/main">
  <p:tag name="TAG_AIGCCREATORID" val="AIGC生成内容仅供参考-2025/8/19 18:24:33"/>
  <p:tag name="YOO_CHATPAGE_TYPE" val="TAG_CHATPAGE_COVER"/>
  <p:tag name="YOO_CHATSHAPE_TITLE" val="海洋环境在军事决策中的应用分析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0.xml><?xml version="1.0" encoding="utf-8"?>
<p:tagLst xmlns:p="http://schemas.openxmlformats.org/presentationml/2006/main">
  <p:tag name="TAG_CONTENT_DIAGRAM_INDEX" val="1b579d277fa54251a24e2590e35422cc"/>
  <p:tag name="TAG_CONTENT_GROUPCOUNT" val="3"/>
  <p:tag name="TAG_CONTENT_GROUPINDEX" val="3"/>
  <p:tag name="YOO_CHATSHAPE_TYPE" val="YOO_CHATSHAPE_CHILDDECORATE"/>
</p:tagLst>
</file>

<file path=ppt/tags/tag41.xml><?xml version="1.0" encoding="utf-8"?>
<p:tagLst xmlns:p="http://schemas.openxmlformats.org/presentationml/2006/main">
  <p:tag name="TAG_CHATSHAPE_LINK" val="sp:标题"/>
  <p:tag name="TAG_CONTENT_DIAGRAM_INDEX" val="8543a92321674c5db392f5312cb3eb15"/>
  <p:tag name="TAG_CONTENT_GROUPCOUNT" val="3"/>
  <p:tag name="TAG_CONTENT_GROUPINDEX" val="1"/>
  <p:tag name="TAG_CONTENT_SUBINDEX" val="1"/>
  <p:tag name="YOO_CHATSHAPE_TYPE" val="YOO_CHATSHAPE_PAGEDECORATE"/>
</p:tagLst>
</file>

<file path=ppt/tags/tag42.xml><?xml version="1.0" encoding="utf-8"?>
<p:tagLst xmlns:p="http://schemas.openxmlformats.org/presentationml/2006/main">
  <p:tag name="TAG_CHATSHAPE_LINK" val="sp:标题"/>
  <p:tag name="TAG_CONTENT_DIAGRAM_INDEX" val="8543a92321674c5db392f5312cb3eb15"/>
  <p:tag name="TAG_CONTENT_GROUPCOUNT" val="3"/>
  <p:tag name="TAG_CONTENT_GROUPINDEX" val="1"/>
  <p:tag name="TAG_CONTENT_SUBINDEX" val="1"/>
  <p:tag name="YOO_CHATSHAPE_TYPE" val="YOO_CHATSHAPE_DECORATION"/>
</p:tagLst>
</file>

<file path=ppt/tags/tag43.xml><?xml version="1.0" encoding="utf-8"?>
<p:tagLst xmlns:p="http://schemas.openxmlformats.org/presentationml/2006/main">
  <p:tag name="TAG_CHATSHAPE_LINK" val="sp:标题"/>
  <p:tag name="TAG_CONTENT_DIAGRAM_INDEX" val="8543a92321674c5db392f5312cb3eb15"/>
  <p:tag name="TAG_CONTENT_GROUPCOUNT" val="3"/>
  <p:tag name="TAG_CONTENT_GROUPINDEX" val="1"/>
  <p:tag name="TAG_CONTENT_SUBINDEX" val="1"/>
  <p:tag name="YOO_CHATSHAPE_TYPE" val="YOO_CHATSHAPE_DECORATION"/>
</p:tagLst>
</file>

<file path=ppt/tags/tag44.xml><?xml version="1.0" encoding="utf-8"?>
<p:tagLst xmlns:p="http://schemas.openxmlformats.org/presentationml/2006/main">
  <p:tag name="YOO_CHATSHAPE_TYPE" val="YOO_CHATSHAPE_TITLE"/>
</p:tagLst>
</file>

<file path=ppt/tags/tag45.xml><?xml version="1.0" encoding="utf-8"?>
<p:tagLst xmlns:p="http://schemas.openxmlformats.org/presentationml/2006/main">
  <p:tag name="TAG_AIGCCREATORID" val="AIGC生成内容仅供参考-2025/8/19 18:24:33"/>
  <p:tag name="TAG_CHAPTER_ID" val="0"/>
  <p:tag name="TAG_CONTENT_TYPE" val="二级大纲3"/>
  <p:tag name="TAG_SECTION_ID" val="1"/>
  <p:tag name="YOO_CHATPAGE_TYPE" val="TAG_CHATPAGE_MULTCONTENT"/>
  <p:tag name="YOO_CHATSHAPE_TITLE" val="气象与海洋数据的分析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6.xml><?xml version="1.0" encoding="utf-8"?>
<p:tagLst xmlns:p="http://schemas.openxmlformats.org/presentationml/2006/main">
  <p:tag name="YOO_CHATSHAPE_TYPE" val="YOO_CHATSHAPE_TITLE"/>
</p:tagLst>
</file>

<file path=ppt/tags/tag4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48.xml><?xml version="1.0" encoding="utf-8"?>
<p:tagLst xmlns:p="http://schemas.openxmlformats.org/presentationml/2006/main">
  <p:tag name="TAG_CHATPAGE_CHAPTER" val="1"/>
  <p:tag name="YOO_CHATSHAPE_TYPE" val="YOO_CHATSHAPE_NUM"/>
</p:tagLst>
</file>

<file path=ppt/tags/tag49.xml><?xml version="1.0" encoding="utf-8"?>
<p:tagLst xmlns:p="http://schemas.openxmlformats.org/presentationml/2006/main">
  <p:tag name="TAG_AIGCCREATORID" val="AIGC生成内容仅供参考-2025/8/19 18:24:33"/>
  <p:tag name="TAG_CHAPTER_ID" val="1"/>
  <p:tag name="YOO_CHATPAGE_TYPE" val="TAG_CHATPAGE_CHAPTER"/>
  <p:tag name="YOO_CHATSHAPE_TITLE" val="诺曼底登陆的案例分析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.xml><?xml version="1.0" encoding="utf-8"?>
<p:tagLst xmlns:p="http://schemas.openxmlformats.org/presentationml/2006/main">
  <p:tag name="YOO_CHATSHAPE_ITEM" val="1"/>
  <p:tag name="YOO_CHATSHAPE_TYPE" val="YOO_CHATSHAPE_ITEM"/>
</p:tagLst>
</file>

<file path=ppt/tags/tag50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2"/>
  <p:tag name="YOO_CHATSHAPE_TYPE" val="YOO_CHATSHAPE_CHILDTITLE"/>
</p:tagLst>
</file>

<file path=ppt/tags/tag51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2"/>
  <p:tag name="YOO_CHATSHAPE_TYPE" val="YOO_CHATSHAPE_CHILDCONTENT"/>
</p:tagLst>
</file>

<file path=ppt/tags/tag52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4"/>
  <p:tag name="YOO_CHATSHAPE_TYPE" val="YOO_CHATSHAPE_CHILDTITLE"/>
</p:tagLst>
</file>

<file path=ppt/tags/tag53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4"/>
  <p:tag name="YOO_CHATSHAPE_TYPE" val="YOO_CHATSHAPE_CHILDCONTENT"/>
</p:tagLst>
</file>

<file path=ppt/tags/tag54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1"/>
  <p:tag name="YOO_CHATSHAPE_TYPE" val="YOO_CHATSHAPE_CHILDTITLE"/>
</p:tagLst>
</file>

<file path=ppt/tags/tag55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1"/>
  <p:tag name="YOO_CHATSHAPE_TYPE" val="YOO_CHATSHAPE_CHILDCONTENT"/>
</p:tagLst>
</file>

<file path=ppt/tags/tag56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3"/>
  <p:tag name="YOO_CHATSHAPE_TYPE" val="YOO_CHATSHAPE_CHILDTITLE"/>
</p:tagLst>
</file>

<file path=ppt/tags/tag57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3"/>
  <p:tag name="YOO_CHATSHAPE_TYPE" val="YOO_CHATSHAPE_CHILDCONTENT"/>
</p:tagLst>
</file>

<file path=ppt/tags/tag58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1"/>
  <p:tag name="YOO_CHATSHAPE_TYPE" val="YOO_CHATSHAPE_CHILDDECORATE"/>
</p:tagLst>
</file>

<file path=ppt/tags/tag59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3"/>
  <p:tag name="YOO_CHATSHAPE_TYPE" val="YOO_CHATSHAPE_CHILDDECORATE"/>
</p:tagLst>
</file>

<file path=ppt/tags/tag6.xml><?xml version="1.0" encoding="utf-8"?>
<p:tagLst xmlns:p="http://schemas.openxmlformats.org/presentationml/2006/main">
  <p:tag name="YOO_CHAT_DIAGRAM_SHAPETYPE" val="YOO_CHATSHAPE_DIAGRAM_TITLE"/>
</p:tagLst>
</file>

<file path=ppt/tags/tag60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4"/>
  <p:tag name="YOO_CHATSHAPE_TYPE" val="YOO_CHATSHAPE_CHILDDECORATE"/>
</p:tagLst>
</file>

<file path=ppt/tags/tag61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2"/>
  <p:tag name="YOO_CHATSHAPE_TYPE" val="YOO_CHATSHAPE_CHILDDECORATE"/>
</p:tagLst>
</file>

<file path=ppt/tags/tag62.xml><?xml version="1.0" encoding="utf-8"?>
<p:tagLst xmlns:p="http://schemas.openxmlformats.org/presentationml/2006/main">
  <p:tag name="YOO_CHATSHAPE_TYPE" val="YOO_CHATSHAPE_DECORATION"/>
</p:tagLst>
</file>

<file path=ppt/tags/tag63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1"/>
  <p:tag name="YOO_CHATSHAPE_TYPE" val="YOO_CHATSHAPE_NUM"/>
</p:tagLst>
</file>

<file path=ppt/tags/tag64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2"/>
  <p:tag name="YOO_CHATSHAPE_TYPE" val="YOO_CHATSHAPE_NUM"/>
</p:tagLst>
</file>

<file path=ppt/tags/tag65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3"/>
  <p:tag name="YOO_CHATSHAPE_TYPE" val="YOO_CHATSHAPE_NUM"/>
</p:tagLst>
</file>

<file path=ppt/tags/tag66.xml><?xml version="1.0" encoding="utf-8"?>
<p:tagLst xmlns:p="http://schemas.openxmlformats.org/presentationml/2006/main">
  <p:tag name="TAG_CONTENT_DIAGRAM_INDEX" val="c5a7f0a5fa834b4eb4c8509ec4e901f8"/>
  <p:tag name="TAG_CONTENT_GROUPCOUNT" val="4"/>
  <p:tag name="TAG_CONTENT_GROUPINDEX" val="4"/>
  <p:tag name="YOO_CHATSHAPE_TYPE" val="YOO_CHATSHAPE_NUM"/>
</p:tagLst>
</file>

<file path=ppt/tags/tag67.xml><?xml version="1.0" encoding="utf-8"?>
<p:tagLst xmlns:p="http://schemas.openxmlformats.org/presentationml/2006/main">
  <p:tag name="YOO_CHATSHAPE_TYPE" val="YOO_CHATSHAPE_DECORATION"/>
</p:tagLst>
</file>

<file path=ppt/tags/tag68.xml><?xml version="1.0" encoding="utf-8"?>
<p:tagLst xmlns:p="http://schemas.openxmlformats.org/presentationml/2006/main">
  <p:tag name="YOO_CHATSHAPE_TYPE" val="YOO_CHATSHAPE_TITLE"/>
</p:tagLst>
</file>

<file path=ppt/tags/tag69.xml><?xml version="1.0" encoding="utf-8"?>
<p:tagLst xmlns:p="http://schemas.openxmlformats.org/presentationml/2006/main">
  <p:tag name="YOO_CHATSHAPE_TYPE" val="YOO_CHATSHAPE_DECORATION"/>
</p:tagLst>
</file>

<file path=ppt/tags/tag7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70.xml><?xml version="1.0" encoding="utf-8"?>
<p:tagLst xmlns:p="http://schemas.openxmlformats.org/presentationml/2006/main">
  <p:tag name="YOO_CHATSHAPE_TYPE" val="YOO_CHATSHAPE_DECORATION"/>
</p:tagLst>
</file>

<file path=ppt/tags/tag71.xml><?xml version="1.0" encoding="utf-8"?>
<p:tagLst xmlns:p="http://schemas.openxmlformats.org/presentationml/2006/main">
  <p:tag name="YOO_CHATSHAPE_TYPE" val="YOO_CHATSHAPE_DECORATION"/>
</p:tagLst>
</file>

<file path=ppt/tags/tag72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73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7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75.xml><?xml version="1.0" encoding="utf-8"?>
<p:tagLst xmlns:p="http://schemas.openxmlformats.org/presentationml/2006/main">
  <p:tag name="TAG_AIGCCREATORID" val="AIGC生成内容仅供参考-2025/8/19 18:24:33"/>
  <p:tag name="TAG_CHAPTER_ID" val="1"/>
  <p:tag name="TAG_CONTENT_TYPE" val="二级大纲4"/>
  <p:tag name="TAG_SECTION_ID" val="0"/>
  <p:tag name="YOO_CHATPAGE_TYPE" val="TAG_CHATPAGE_MULTCONTENT"/>
  <p:tag name="YOO_CHATSHAPE_TITLE" val="事件背景与战略意义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6.xml><?xml version="1.0" encoding="utf-8"?>
<p:tagLst xmlns:p="http://schemas.openxmlformats.org/presentationml/2006/main">
  <p:tag name="TAG_CONTENT_SUBINDEX" val="1"/>
  <p:tag name="YOO_CHATSHAPE_TYPE" val="YOO_CHATSHAPE_HIDDEN"/>
</p:tagLst>
</file>

<file path=ppt/tags/tag77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78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79.xml><?xml version="1.0" encoding="utf-8"?>
<p:tagLst xmlns:p="http://schemas.openxmlformats.org/presentationml/2006/main">
  <p:tag name="YOO_CHATSHAPE_TYPE" val="YOO_CHATSHAPE_TITLE"/>
</p:tagLst>
</file>

<file path=ppt/tags/tag8.xml><?xml version="1.0" encoding="utf-8"?>
<p:tagLst xmlns:p="http://schemas.openxmlformats.org/presentationml/2006/main">
  <p:tag name="YOO_CHATSHAPE_ITEM" val="2"/>
  <p:tag name="YOO_CHATSHAPE_TYPE" val="YOO_CHATSHAPE_ITEM"/>
</p:tagLst>
</file>

<file path=ppt/tags/tag80.xml><?xml version="1.0" encoding="utf-8"?>
<p:tagLst xmlns:p="http://schemas.openxmlformats.org/presentationml/2006/main">
  <p:tag name="YOO_CHATSHAPE_TYPE" val="YOO_CHATSHAPE_CONTENT"/>
</p:tagLst>
</file>

<file path=ppt/tags/tag81.xml><?xml version="1.0" encoding="utf-8"?>
<p:tagLst xmlns:p="http://schemas.openxmlformats.org/presentationml/2006/main">
  <p:tag name="TAG_AIGCCREATORID" val="AIGC生成内容仅供参考-2025/8/19 18:24:33"/>
  <p:tag name="TAG_CHAPTER_ID" val="1"/>
  <p:tag name="TAG_CONTENT_TYPE" val="1标题1内容2图"/>
  <p:tag name="TAG_SECTION_ID" val="1"/>
  <p:tag name="YOO_CHATPAGE_TYPE" val="TAG_CHATPAGE_CONTENT"/>
  <p:tag name="YOO_CHATSHAPE_TITLE" val="气象条件对登陆的影响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2.xml><?xml version="1.0" encoding="utf-8"?>
<p:tagLst xmlns:p="http://schemas.openxmlformats.org/presentationml/2006/main">
  <p:tag name="YOO_CHATSHAPE_TYPE" val="YOO_CHATSHAPE_TITLE"/>
</p:tagLst>
</file>

<file path=ppt/tags/tag83.xml><?xml version="1.0" encoding="utf-8"?>
<p:tagLst xmlns:p="http://schemas.openxmlformats.org/presentationml/2006/main">
  <p:tag name="TAG_CHATSHAPE_LINK" val="sp:子标题1"/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CHILDDECORATE"/>
</p:tagLst>
</file>

<file path=ppt/tags/tag84.xml><?xml version="1.0" encoding="utf-8"?>
<p:tagLst xmlns:p="http://schemas.openxmlformats.org/presentationml/2006/main">
  <p:tag name="TAG_CHATSHAPE_LINK" val="sp:子标题1"/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CHILDDECORATE"/>
</p:tagLst>
</file>

<file path=ppt/tags/tag85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CHILDTITLE"/>
</p:tagLst>
</file>

<file path=ppt/tags/tag86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CHILDCONTENT"/>
</p:tagLst>
</file>

<file path=ppt/tags/tag87.xml><?xml version="1.0" encoding="utf-8"?>
<p:tagLst xmlns:p="http://schemas.openxmlformats.org/presentationml/2006/main">
  <p:tag name="TAG_CHATSHAPE_LINK" val="sp:子标题2"/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CHILDDECORATE"/>
</p:tagLst>
</file>

<file path=ppt/tags/tag88.xml><?xml version="1.0" encoding="utf-8"?>
<p:tagLst xmlns:p="http://schemas.openxmlformats.org/presentationml/2006/main">
  <p:tag name="TAG_CHATSHAPE_LINK" val="sp:子标题2"/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CHILDDECORATE"/>
</p:tagLst>
</file>

<file path=ppt/tags/tag89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CHILDTITLE"/>
</p:tagLst>
</file>

<file path=ppt/tags/tag9.xml><?xml version="1.0" encoding="utf-8"?>
<p:tagLst xmlns:p="http://schemas.openxmlformats.org/presentationml/2006/main">
  <p:tag name="YOO_CHAT_DIAGRAM_SHAPETYPE" val="YOO_CHATSHAPE_DIAGRAM_TITLE"/>
</p:tagLst>
</file>

<file path=ppt/tags/tag90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CHILDCONTENT"/>
</p:tagLst>
</file>

<file path=ppt/tags/tag91.xml><?xml version="1.0" encoding="utf-8"?>
<p:tagLst xmlns:p="http://schemas.openxmlformats.org/presentationml/2006/main">
  <p:tag name="TAG_CHATSHAPE_LINK" val="sp:子标题1"/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CHILDDECORATE"/>
</p:tagLst>
</file>

<file path=ppt/tags/tag92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1"/>
  <p:tag name="TAG_CONTENT_SUBINDEX" val="1"/>
  <p:tag name="YOO_CHATSHAPE_TYPE" val="YOO_CHATSHAPE_ICON"/>
</p:tagLst>
</file>

<file path=ppt/tags/tag93.xml><?xml version="1.0" encoding="utf-8"?>
<p:tagLst xmlns:p="http://schemas.openxmlformats.org/presentationml/2006/main">
  <p:tag name="TAG_CHATSHAPE_LINK" val="sp:子标题2"/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CHILDDECORATE"/>
</p:tagLst>
</file>

<file path=ppt/tags/tag94.xml><?xml version="1.0" encoding="utf-8"?>
<p:tagLst xmlns:p="http://schemas.openxmlformats.org/presentationml/2006/main">
  <p:tag name="TAG_CONTENT_DIAGRAM_INDEX" val="95bc4205eeb3433b8f76a124aee22f32"/>
  <p:tag name="TAG_CONTENT_GROUPCOUNT" val="2"/>
  <p:tag name="TAG_CONTENT_GROUPINDEX" val="2"/>
  <p:tag name="TAG_CONTENT_SUBINDEX" val="2"/>
  <p:tag name="YOO_CHATSHAPE_TYPE" val="YOO_CHATSHAPE_ICON"/>
</p:tagLst>
</file>

<file path=ppt/tags/tag95.xml><?xml version="1.0" encoding="utf-8"?>
<p:tagLst xmlns:p="http://schemas.openxmlformats.org/presentationml/2006/main">
  <p:tag name="TAG_AIGCCREATORID" val="AIGC生成内容仅供参考-2025/8/19 18:24:33"/>
  <p:tag name="TAG_CHAPTER_ID" val="1"/>
  <p:tag name="TAG_CONTENT_TYPE" val="二级大纲2"/>
  <p:tag name="TAG_SECTION_ID" val="2"/>
  <p:tag name="YOO_CHATPAGE_TYPE" val="TAG_CHATPAGE_MULTCONTENT"/>
  <p:tag name="YOO_CHATSHAPE_TITLE" val="海洋状况与行动执行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6.xml><?xml version="1.0" encoding="utf-8"?>
<p:tagLst xmlns:p="http://schemas.openxmlformats.org/presentationml/2006/main">
  <p:tag name="YOO_CHATSHAPE_TYPE" val="YOO_CHATSHAPE_TITLE"/>
</p:tagLst>
</file>

<file path=ppt/tags/tag9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98.xml><?xml version="1.0" encoding="utf-8"?>
<p:tagLst xmlns:p="http://schemas.openxmlformats.org/presentationml/2006/main">
  <p:tag name="TAG_CHATPAGE_CHAPTER" val="2"/>
  <p:tag name="YOO_CHATSHAPE_TYPE" val="YOO_CHATSHAPE_NUM"/>
</p:tagLst>
</file>

<file path=ppt/tags/tag99.xml><?xml version="1.0" encoding="utf-8"?>
<p:tagLst xmlns:p="http://schemas.openxmlformats.org/presentationml/2006/main">
  <p:tag name="TAG_AIGCCREATORID" val="AIGC生成内容仅供参考-2025/8/19 18:24:33"/>
  <p:tag name="TAG_CHAPTER_ID" val="2"/>
  <p:tag name="YOO_CHATPAGE_TYPE" val="TAG_CHATPAGE_CHAPTER"/>
  <p:tag name="YOO_CHATSHAPE_TITLE" val="仁川登陆的案例分析"/>
  <p:tag name="YOO_PROTECTION_DATA" val="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22A26"/>
      </a:dk1>
      <a:lt1>
        <a:srgbClr val="FFFFFF"/>
      </a:lt1>
      <a:dk2>
        <a:srgbClr val="FFFFFF"/>
      </a:dk2>
      <a:lt2>
        <a:srgbClr val="1F2D2B"/>
      </a:lt2>
      <a:accent1>
        <a:srgbClr val="35CEBA"/>
      </a:accent1>
      <a:accent2>
        <a:srgbClr val="F8FFAE"/>
      </a:accent2>
      <a:accent3>
        <a:srgbClr val="72EFDD"/>
      </a:accent3>
      <a:accent4>
        <a:srgbClr val="64DFDF"/>
      </a:accent4>
      <a:accent5>
        <a:srgbClr val="56CFE1"/>
      </a:accent5>
      <a:accent6>
        <a:srgbClr val="48BFE3"/>
      </a:accent6>
      <a:hlink>
        <a:srgbClr val="000D10"/>
      </a:hlink>
      <a:folHlink>
        <a:srgbClr val="00252E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0034\u0036\u0064\u0037\u0032\u0030\u0037\u0036\u0062\u0037\u0062\u0062\u0034\u0034\u0037\u0034\u0062\u0038\u0062\u0039\u0063\u0033\u0037\u0064\u0065\u0036\u0036\u0037\u0036\u0037\u0062\u0034\u0022\u002c\u0022\u0054\u0069\u006d\u0065\u0022\u003a\u0022\u0032\u0030\u0032\u0035\u002f\u0030\u0038\u002f\u0031\u0039\u0020\u0031\u0038\u003a\u0032\u0034\u003a\u0033\u0035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00D0A052-16BB-4005-BA41-577518600398}">
  <ds:schemaRefs/>
</ds:datastoreItem>
</file>

<file path=customXml/itemProps10.xml><?xml version="1.0" encoding="utf-8"?>
<ds:datastoreItem xmlns:ds="http://schemas.openxmlformats.org/officeDocument/2006/customXml" ds:itemID="{AA85731D-ABB0-4B85-8A29-9137AEB1DE0A}">
  <ds:schemaRefs/>
</ds:datastoreItem>
</file>

<file path=customXml/itemProps11.xml><?xml version="1.0" encoding="utf-8"?>
<ds:datastoreItem xmlns:ds="http://schemas.openxmlformats.org/officeDocument/2006/customXml" ds:itemID="{B5DAA71A-48B1-46DE-A502-64F62C014ACA}">
  <ds:schemaRefs/>
</ds:datastoreItem>
</file>

<file path=customXml/itemProps12.xml><?xml version="1.0" encoding="utf-8"?>
<ds:datastoreItem xmlns:ds="http://schemas.openxmlformats.org/officeDocument/2006/customXml" ds:itemID="{C048D555-4D02-4A02-997B-A9E45BA43EAA}">
  <ds:schemaRefs/>
</ds:datastoreItem>
</file>

<file path=customXml/itemProps13.xml><?xml version="1.0" encoding="utf-8"?>
<ds:datastoreItem xmlns:ds="http://schemas.openxmlformats.org/officeDocument/2006/customXml" ds:itemID="{2128ECEA-5752-4F18-BEAC-EE7916ADE972}">
  <ds:schemaRefs/>
</ds:datastoreItem>
</file>

<file path=customXml/itemProps14.xml><?xml version="1.0" encoding="utf-8"?>
<ds:datastoreItem xmlns:ds="http://schemas.openxmlformats.org/officeDocument/2006/customXml" ds:itemID="{0CB3AA10-1C90-484E-B54A-2AF131D404B2}">
  <ds:schemaRefs/>
</ds:datastoreItem>
</file>

<file path=customXml/itemProps15.xml><?xml version="1.0" encoding="utf-8"?>
<ds:datastoreItem xmlns:ds="http://schemas.openxmlformats.org/officeDocument/2006/customXml" ds:itemID="{4AE69BE4-20A4-425A-8A40-ECB2B96F7580}">
  <ds:schemaRefs/>
</ds:datastoreItem>
</file>

<file path=customXml/itemProps16.xml><?xml version="1.0" encoding="utf-8"?>
<ds:datastoreItem xmlns:ds="http://schemas.openxmlformats.org/officeDocument/2006/customXml" ds:itemID="{4726818B-18FB-4329-85E2-D0B46875B147}">
  <ds:schemaRefs/>
</ds:datastoreItem>
</file>

<file path=customXml/itemProps17.xml><?xml version="1.0" encoding="utf-8"?>
<ds:datastoreItem xmlns:ds="http://schemas.openxmlformats.org/officeDocument/2006/customXml" ds:itemID="{092DE3A1-B891-49FE-AFB0-7766266AE8B2}">
  <ds:schemaRefs/>
</ds:datastoreItem>
</file>

<file path=customXml/itemProps18.xml><?xml version="1.0" encoding="utf-8"?>
<ds:datastoreItem xmlns:ds="http://schemas.openxmlformats.org/officeDocument/2006/customXml" ds:itemID="{8E400CA7-E976-47F7-8A58-E92F430EC4DB}">
  <ds:schemaRefs/>
</ds:datastoreItem>
</file>

<file path=customXml/itemProps19.xml><?xml version="1.0" encoding="utf-8"?>
<ds:datastoreItem xmlns:ds="http://schemas.openxmlformats.org/officeDocument/2006/customXml" ds:itemID="{218BC35D-A5C0-4B48-8C73-7A3AFF7F9020}">
  <ds:schemaRefs/>
</ds:datastoreItem>
</file>

<file path=customXml/itemProps2.xml><?xml version="1.0" encoding="utf-8"?>
<ds:datastoreItem xmlns:ds="http://schemas.openxmlformats.org/officeDocument/2006/customXml" ds:itemID="{498DB658-C942-453D-9CCA-F6EE90CE504A}">
  <ds:schemaRefs/>
</ds:datastoreItem>
</file>

<file path=customXml/itemProps20.xml><?xml version="1.0" encoding="utf-8"?>
<ds:datastoreItem xmlns:ds="http://schemas.openxmlformats.org/officeDocument/2006/customXml" ds:itemID="{2EDF0EFB-0BFA-4DE8-AB1F-3D4BF3BE27E1}">
  <ds:schemaRefs/>
</ds:datastoreItem>
</file>

<file path=customXml/itemProps21.xml><?xml version="1.0" encoding="utf-8"?>
<ds:datastoreItem xmlns:ds="http://schemas.openxmlformats.org/officeDocument/2006/customXml" ds:itemID="{FDDE1228-C1CC-4A48-AC8A-EFBF373DD102}">
  <ds:schemaRefs/>
</ds:datastoreItem>
</file>

<file path=customXml/itemProps3.xml><?xml version="1.0" encoding="utf-8"?>
<ds:datastoreItem xmlns:ds="http://schemas.openxmlformats.org/officeDocument/2006/customXml" ds:itemID="{7156D792-33E8-467A-AB5F-E8A795D5FB92}">
  <ds:schemaRefs/>
</ds:datastoreItem>
</file>

<file path=customXml/itemProps4.xml><?xml version="1.0" encoding="utf-8"?>
<ds:datastoreItem xmlns:ds="http://schemas.openxmlformats.org/officeDocument/2006/customXml" ds:itemID="{735302AF-04D3-4FF7-AD1D-3939715E83D1}">
  <ds:schemaRefs/>
</ds:datastoreItem>
</file>

<file path=customXml/itemProps5.xml><?xml version="1.0" encoding="utf-8"?>
<ds:datastoreItem xmlns:ds="http://schemas.openxmlformats.org/officeDocument/2006/customXml" ds:itemID="{C87E3C96-81D8-4B21-B32B-0033A2D17E58}">
  <ds:schemaRefs/>
</ds:datastoreItem>
</file>

<file path=customXml/itemProps6.xml><?xml version="1.0" encoding="utf-8"?>
<ds:datastoreItem xmlns:ds="http://schemas.openxmlformats.org/officeDocument/2006/customXml" ds:itemID="{CC8B7AC1-BE91-49C7-9DB8-77F71E5C73D9}">
  <ds:schemaRefs/>
</ds:datastoreItem>
</file>

<file path=customXml/itemProps7.xml><?xml version="1.0" encoding="utf-8"?>
<ds:datastoreItem xmlns:ds="http://schemas.openxmlformats.org/officeDocument/2006/customXml" ds:itemID="{19A84251-1260-469F-AD73-6774E7CBCFE8}">
  <ds:schemaRefs/>
</ds:datastoreItem>
</file>

<file path=customXml/itemProps8.xml><?xml version="1.0" encoding="utf-8"?>
<ds:datastoreItem xmlns:ds="http://schemas.openxmlformats.org/officeDocument/2006/customXml" ds:itemID="{035D236B-577B-4E8F-911B-B85BE45E69C4}">
  <ds:schemaRefs/>
</ds:datastoreItem>
</file>

<file path=customXml/itemProps9.xml><?xml version="1.0" encoding="utf-8"?>
<ds:datastoreItem xmlns:ds="http://schemas.openxmlformats.org/officeDocument/2006/customXml" ds:itemID="{E8FCD037-7E7D-4839-B8D6-C6191057EC61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142</Paragraphs>
  <Slides>20</Slides>
  <Notes>20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7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思源宋体 CN Light</vt:lpstr>
      <vt:lpstr>思源宋体 CN SemiBold</vt:lpstr>
      <vt:lpstr>字魂59号-创粗黑</vt:lpstr>
      <vt:lpstr>方正黑体简体</vt:lpstr>
      <vt:lpstr>思源宋体 CN</vt:lpstr>
      <vt:lpstr>Source Han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18:24:33</cp:keywords>
  <cp:revision>1</cp:revision>
  <cp:lastPrinted>2025-08-19T18:24:18.510</cp:lastPrinted>
  <dcterms:created xsi:type="dcterms:W3CDTF">2025-08-19T10:24:18Z</dcterms:created>
  <dcterms:modified xsi:type="dcterms:W3CDTF">2025-08-19T10:24:35Z</dcterms:modified>
</cp:coreProperties>
</file>