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1"/>
  </p:sldMasterIdLst>
  <p:notesMasterIdLst>
    <p:notesMasterId r:id="rId22"/>
  </p:notesMasterIdLst>
  <p:sldIdLst>
    <p:sldId id="259" r:id="rId23"/>
    <p:sldId id="262" r:id="rId24"/>
    <p:sldId id="265" r:id="rId25"/>
    <p:sldId id="277" r:id="rId26"/>
    <p:sldId id="280" r:id="rId27"/>
    <p:sldId id="283" r:id="rId28"/>
    <p:sldId id="268" r:id="rId29"/>
    <p:sldId id="286" r:id="rId30"/>
    <p:sldId id="289" r:id="rId31"/>
    <p:sldId id="292" r:id="rId32"/>
    <p:sldId id="271" r:id="rId33"/>
    <p:sldId id="295" r:id="rId34"/>
    <p:sldId id="298" r:id="rId35"/>
    <p:sldId id="301" r:id="rId36"/>
    <p:sldId id="274" r:id="rId37"/>
    <p:sldId id="304" r:id="rId38"/>
    <p:sldId id="307" r:id="rId39"/>
    <p:sldId id="310" r:id="rId40"/>
    <p:sldId id="313" r:id="rId41"/>
  </p:sldIdLst>
  <p:sldSz cx="12192000" cy="6858000"/>
  <p:notesSz cx="6858000" cy="9144000"/>
  <p:custDataLst>
    <p:custData r:id="rId1"/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slideMaster" Target="slideMasters/slideMaster1.xml" /><Relationship Id="rId22" Type="http://schemas.openxmlformats.org/officeDocument/2006/relationships/notesMaster" Target="notesMasters/notesMaster1.xml" /><Relationship Id="rId23" Type="http://schemas.openxmlformats.org/officeDocument/2006/relationships/slide" Target="slides/slide1.xml" /><Relationship Id="rId24" Type="http://schemas.openxmlformats.org/officeDocument/2006/relationships/slide" Target="slides/slide2.xml" /><Relationship Id="rId25" Type="http://schemas.openxmlformats.org/officeDocument/2006/relationships/slide" Target="slides/slide3.xml" /><Relationship Id="rId26" Type="http://schemas.openxmlformats.org/officeDocument/2006/relationships/slide" Target="slides/slide4.xml" /><Relationship Id="rId27" Type="http://schemas.openxmlformats.org/officeDocument/2006/relationships/slide" Target="slides/slide5.xml" /><Relationship Id="rId28" Type="http://schemas.openxmlformats.org/officeDocument/2006/relationships/slide" Target="slides/slide6.xml" /><Relationship Id="rId29" Type="http://schemas.openxmlformats.org/officeDocument/2006/relationships/slide" Target="slides/slide7.xml" /><Relationship Id="rId3" Type="http://schemas.openxmlformats.org/officeDocument/2006/relationships/customXml" Target="../customXml/item3.xml" /><Relationship Id="rId30" Type="http://schemas.openxmlformats.org/officeDocument/2006/relationships/slide" Target="slides/slide8.xml" /><Relationship Id="rId31" Type="http://schemas.openxmlformats.org/officeDocument/2006/relationships/slide" Target="slides/slide9.xml" /><Relationship Id="rId32" Type="http://schemas.openxmlformats.org/officeDocument/2006/relationships/slide" Target="slides/slide10.xml" /><Relationship Id="rId33" Type="http://schemas.openxmlformats.org/officeDocument/2006/relationships/slide" Target="slides/slide11.xml" /><Relationship Id="rId34" Type="http://schemas.openxmlformats.org/officeDocument/2006/relationships/slide" Target="slides/slide12.xml" /><Relationship Id="rId35" Type="http://schemas.openxmlformats.org/officeDocument/2006/relationships/slide" Target="slides/slide13.xml" /><Relationship Id="rId36" Type="http://schemas.openxmlformats.org/officeDocument/2006/relationships/slide" Target="slides/slide14.xml" /><Relationship Id="rId37" Type="http://schemas.openxmlformats.org/officeDocument/2006/relationships/slide" Target="slides/slide15.xml" /><Relationship Id="rId38" Type="http://schemas.openxmlformats.org/officeDocument/2006/relationships/slide" Target="slides/slide16.xml" /><Relationship Id="rId39" Type="http://schemas.openxmlformats.org/officeDocument/2006/relationships/slide" Target="slides/slide17.xml" /><Relationship Id="rId4" Type="http://schemas.openxmlformats.org/officeDocument/2006/relationships/customXml" Target="../customXml/item4.xml" /><Relationship Id="rId40" Type="http://schemas.openxmlformats.org/officeDocument/2006/relationships/slide" Target="slides/slide18.xml" /><Relationship Id="rId41" Type="http://schemas.openxmlformats.org/officeDocument/2006/relationships/slide" Target="slides/slide19.xml" /><Relationship Id="rId42" Type="http://schemas.openxmlformats.org/officeDocument/2006/relationships/tags" Target="tags/tag245.xml" /><Relationship Id="rId43" Type="http://schemas.openxmlformats.org/officeDocument/2006/relationships/presProps" Target="presProps.xml" /><Relationship Id="rId44" Type="http://schemas.openxmlformats.org/officeDocument/2006/relationships/viewProps" Target="viewProps.xml" /><Relationship Id="rId45" Type="http://schemas.openxmlformats.org/officeDocument/2006/relationships/theme" Target="theme/theme1.xml" /><Relationship Id="rId46" Type="http://schemas.openxmlformats.org/officeDocument/2006/relationships/tableStyles" Target="tableStyles.xml" /><Relationship Id="rId5" Type="http://schemas.openxmlformats.org/officeDocument/2006/relationships/customXml" Target="../customXml/item5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C8A31-1990-4597-B174-619DD16BA7B8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7106-427C-4112-ABCB-1E30F27575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614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149405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99928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2853496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val="1109475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3615985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224173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332963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1437869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157020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2867743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91403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17:12:29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292721258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39638A-F23B-4966-B336-58C5026D55C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EDC563-AD71-4FE7-B57B-A5F015012F0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D790A4-5F02-445E-A83E-AC879AB2CEE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0E7A3D-C7A9-4E4B-924F-E21D11FAA53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153BAB-00CD-4916-917C-34830C31CB4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33EFF6F-A85A-4D3C-B402-58D00935B0C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773FF0C-86EF-4083-9A07-0ECEE5E53BB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F97D10BD-3E50-480D-8582-B2574E07B45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AD293AA-668B-46F7-A8CB-085A9B94FE4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D1DF59E-35B5-4ABF-BFA8-C4119B6CC40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6CBA943-06E8-4AB6-B157-06B9EBBCDDF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.xml" /><Relationship Id="rId11" Type="http://schemas.openxmlformats.org/officeDocument/2006/relationships/customXml" Target="../../customXml/item2.xml" /><Relationship Id="rId12" Type="http://schemas.openxmlformats.org/officeDocument/2006/relationships/tags" Target="../tags/tag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tags" Target="../tags/tag5.xml" /><Relationship Id="rId8" Type="http://schemas.openxmlformats.org/officeDocument/2006/relationships/tags" Target="../tags/tag6.xml" /><Relationship Id="rId9" Type="http://schemas.openxmlformats.org/officeDocument/2006/relationships/tags" Target="../tags/tag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3.xml" /><Relationship Id="rId11" Type="http://schemas.openxmlformats.org/officeDocument/2006/relationships/tags" Target="../tags/tag124.xml" /><Relationship Id="rId12" Type="http://schemas.openxmlformats.org/officeDocument/2006/relationships/tags" Target="../tags/tag125.xml" /><Relationship Id="rId13" Type="http://schemas.openxmlformats.org/officeDocument/2006/relationships/tags" Target="../tags/tag126.xml" /><Relationship Id="rId14" Type="http://schemas.openxmlformats.org/officeDocument/2006/relationships/tags" Target="../tags/tag127.xml" /><Relationship Id="rId15" Type="http://schemas.openxmlformats.org/officeDocument/2006/relationships/tags" Target="../tags/tag128.xml" /><Relationship Id="rId16" Type="http://schemas.openxmlformats.org/officeDocument/2006/relationships/tags" Target="../tags/tag129.xml" /><Relationship Id="rId17" Type="http://schemas.openxmlformats.org/officeDocument/2006/relationships/tags" Target="../tags/tag130.xml" /><Relationship Id="rId18" Type="http://schemas.openxmlformats.org/officeDocument/2006/relationships/tags" Target="../tags/tag131.xml" /><Relationship Id="rId19" Type="http://schemas.openxmlformats.org/officeDocument/2006/relationships/tags" Target="../tags/tag132.xml" /><Relationship Id="rId2" Type="http://schemas.openxmlformats.org/officeDocument/2006/relationships/notesSlide" Target="../notesSlides/notesSlide10.xml" /><Relationship Id="rId20" Type="http://schemas.openxmlformats.org/officeDocument/2006/relationships/tags" Target="../tags/tag133.xml" /><Relationship Id="rId21" Type="http://schemas.openxmlformats.org/officeDocument/2006/relationships/tags" Target="../tags/tag134.xml" /><Relationship Id="rId22" Type="http://schemas.openxmlformats.org/officeDocument/2006/relationships/tags" Target="../tags/tag135.xml" /><Relationship Id="rId23" Type="http://schemas.openxmlformats.org/officeDocument/2006/relationships/tags" Target="../tags/tag136.xml" /><Relationship Id="rId24" Type="http://schemas.openxmlformats.org/officeDocument/2006/relationships/tags" Target="../tags/tag137.xml" /><Relationship Id="rId25" Type="http://schemas.openxmlformats.org/officeDocument/2006/relationships/tags" Target="../tags/tag138.xml" /><Relationship Id="rId26" Type="http://schemas.openxmlformats.org/officeDocument/2006/relationships/tags" Target="../tags/tag139.xml" /><Relationship Id="rId27" Type="http://schemas.openxmlformats.org/officeDocument/2006/relationships/tags" Target="../tags/tag140.xml" /><Relationship Id="rId28" Type="http://schemas.openxmlformats.org/officeDocument/2006/relationships/tags" Target="../tags/tag141.xml" /><Relationship Id="rId29" Type="http://schemas.openxmlformats.org/officeDocument/2006/relationships/tags" Target="../tags/tag142.xml" /><Relationship Id="rId3" Type="http://schemas.openxmlformats.org/officeDocument/2006/relationships/tags" Target="../tags/tag116.xml" /><Relationship Id="rId30" Type="http://schemas.openxmlformats.org/officeDocument/2006/relationships/customXml" Target="../../customXml/item11.xml" /><Relationship Id="rId31" Type="http://schemas.openxmlformats.org/officeDocument/2006/relationships/tags" Target="../tags/tag143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tags" Target="../tags/tag119.xml" /><Relationship Id="rId7" Type="http://schemas.openxmlformats.org/officeDocument/2006/relationships/tags" Target="../tags/tag120.xml" /><Relationship Id="rId8" Type="http://schemas.openxmlformats.org/officeDocument/2006/relationships/tags" Target="../tags/tag121.xml" /><Relationship Id="rId9" Type="http://schemas.openxmlformats.org/officeDocument/2006/relationships/tags" Target="../tags/tag12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Relationship Id="rId6" Type="http://schemas.openxmlformats.org/officeDocument/2006/relationships/tags" Target="../tags/tag147.xml" /><Relationship Id="rId7" Type="http://schemas.openxmlformats.org/officeDocument/2006/relationships/customXml" Target="../../customXml/item12.xml" /><Relationship Id="rId8" Type="http://schemas.openxmlformats.org/officeDocument/2006/relationships/tags" Target="../tags/tag14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.jpeg" /><Relationship Id="rId11" Type="http://schemas.openxmlformats.org/officeDocument/2006/relationships/tags" Target="../tags/tag155.xml" /><Relationship Id="rId12" Type="http://schemas.openxmlformats.org/officeDocument/2006/relationships/tags" Target="../tags/tag156.xml" /><Relationship Id="rId13" Type="http://schemas.openxmlformats.org/officeDocument/2006/relationships/tags" Target="../tags/tag157.xml" /><Relationship Id="rId14" Type="http://schemas.openxmlformats.org/officeDocument/2006/relationships/tags" Target="../tags/tag158.xml" /><Relationship Id="rId15" Type="http://schemas.openxmlformats.org/officeDocument/2006/relationships/tags" Target="../tags/tag159.xml" /><Relationship Id="rId16" Type="http://schemas.openxmlformats.org/officeDocument/2006/relationships/tags" Target="../tags/tag160.xml" /><Relationship Id="rId17" Type="http://schemas.openxmlformats.org/officeDocument/2006/relationships/tags" Target="../tags/tag161.xml" /><Relationship Id="rId18" Type="http://schemas.openxmlformats.org/officeDocument/2006/relationships/tags" Target="../tags/tag162.xml" /><Relationship Id="rId19" Type="http://schemas.openxmlformats.org/officeDocument/2006/relationships/customXml" Target="../../customXml/item13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163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image" Target="../media/image6.jpeg" /><Relationship Id="rId8" Type="http://schemas.openxmlformats.org/officeDocument/2006/relationships/tags" Target="../tags/tag153.xml" /><Relationship Id="rId9" Type="http://schemas.openxmlformats.org/officeDocument/2006/relationships/tags" Target="../tags/tag15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8.xml" /><Relationship Id="rId11" Type="http://schemas.openxmlformats.org/officeDocument/2006/relationships/tags" Target="../tags/tag169.xml" /><Relationship Id="rId12" Type="http://schemas.openxmlformats.org/officeDocument/2006/relationships/customXml" Target="../../customXml/item14.xml" /><Relationship Id="rId13" Type="http://schemas.openxmlformats.org/officeDocument/2006/relationships/tags" Target="../tags/tag170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64.xml" /><Relationship Id="rId4" Type="http://schemas.openxmlformats.org/officeDocument/2006/relationships/image" Target="../media/image8.jpeg" /><Relationship Id="rId5" Type="http://schemas.openxmlformats.org/officeDocument/2006/relationships/tags" Target="../tags/tag165.xml" /><Relationship Id="rId6" Type="http://schemas.openxmlformats.org/officeDocument/2006/relationships/image" Target="../media/image9.jpeg" /><Relationship Id="rId7" Type="http://schemas.openxmlformats.org/officeDocument/2006/relationships/tags" Target="../tags/tag166.xml" /><Relationship Id="rId8" Type="http://schemas.openxmlformats.org/officeDocument/2006/relationships/image" Target="../media/image10.jpeg" /><Relationship Id="rId9" Type="http://schemas.openxmlformats.org/officeDocument/2006/relationships/tags" Target="../tags/tag16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7.xml" /><Relationship Id="rId11" Type="http://schemas.openxmlformats.org/officeDocument/2006/relationships/image" Target="../media/image12.jpeg" /><Relationship Id="rId12" Type="http://schemas.openxmlformats.org/officeDocument/2006/relationships/tags" Target="../tags/tag178.xml" /><Relationship Id="rId13" Type="http://schemas.openxmlformats.org/officeDocument/2006/relationships/tags" Target="../tags/tag179.xml" /><Relationship Id="rId14" Type="http://schemas.openxmlformats.org/officeDocument/2006/relationships/tags" Target="../tags/tag180.xml" /><Relationship Id="rId15" Type="http://schemas.openxmlformats.org/officeDocument/2006/relationships/tags" Target="../tags/tag181.xml" /><Relationship Id="rId16" Type="http://schemas.openxmlformats.org/officeDocument/2006/relationships/tags" Target="../tags/tag182.xml" /><Relationship Id="rId17" Type="http://schemas.openxmlformats.org/officeDocument/2006/relationships/tags" Target="../tags/tag183.xml" /><Relationship Id="rId18" Type="http://schemas.openxmlformats.org/officeDocument/2006/relationships/tags" Target="../tags/tag184.xml" /><Relationship Id="rId19" Type="http://schemas.openxmlformats.org/officeDocument/2006/relationships/customXml" Target="../../customXml/item15.xml" /><Relationship Id="rId2" Type="http://schemas.openxmlformats.org/officeDocument/2006/relationships/notesSlide" Target="../notesSlides/notesSlide14.xml" /><Relationship Id="rId20" Type="http://schemas.openxmlformats.org/officeDocument/2006/relationships/tags" Target="../tags/tag185.xml" /><Relationship Id="rId3" Type="http://schemas.openxmlformats.org/officeDocument/2006/relationships/tags" Target="../tags/tag171.xml" /><Relationship Id="rId4" Type="http://schemas.openxmlformats.org/officeDocument/2006/relationships/image" Target="../media/image11.jpeg" /><Relationship Id="rId5" Type="http://schemas.openxmlformats.org/officeDocument/2006/relationships/tags" Target="../tags/tag172.xml" /><Relationship Id="rId6" Type="http://schemas.openxmlformats.org/officeDocument/2006/relationships/tags" Target="../tags/tag173.xml" /><Relationship Id="rId7" Type="http://schemas.openxmlformats.org/officeDocument/2006/relationships/tags" Target="../tags/tag174.xml" /><Relationship Id="rId8" Type="http://schemas.openxmlformats.org/officeDocument/2006/relationships/tags" Target="../tags/tag175.xml" /><Relationship Id="rId9" Type="http://schemas.openxmlformats.org/officeDocument/2006/relationships/tags" Target="../tags/tag17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86.xml" /><Relationship Id="rId4" Type="http://schemas.openxmlformats.org/officeDocument/2006/relationships/tags" Target="../tags/tag187.xml" /><Relationship Id="rId5" Type="http://schemas.openxmlformats.org/officeDocument/2006/relationships/tags" Target="../tags/tag188.xml" /><Relationship Id="rId6" Type="http://schemas.openxmlformats.org/officeDocument/2006/relationships/tags" Target="../tags/tag189.xml" /><Relationship Id="rId7" Type="http://schemas.openxmlformats.org/officeDocument/2006/relationships/customXml" Target="../../customXml/item16.xml" /><Relationship Id="rId8" Type="http://schemas.openxmlformats.org/officeDocument/2006/relationships/tags" Target="../tags/tag19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7.xml" /><Relationship Id="rId11" Type="http://schemas.openxmlformats.org/officeDocument/2006/relationships/tags" Target="../tags/tag198.xml" /><Relationship Id="rId12" Type="http://schemas.openxmlformats.org/officeDocument/2006/relationships/tags" Target="../tags/tag199.xml" /><Relationship Id="rId13" Type="http://schemas.openxmlformats.org/officeDocument/2006/relationships/tags" Target="../tags/tag200.xml" /><Relationship Id="rId14" Type="http://schemas.openxmlformats.org/officeDocument/2006/relationships/tags" Target="../tags/tag201.xml" /><Relationship Id="rId15" Type="http://schemas.openxmlformats.org/officeDocument/2006/relationships/tags" Target="../tags/tag202.xml" /><Relationship Id="rId16" Type="http://schemas.openxmlformats.org/officeDocument/2006/relationships/customXml" Target="../../customXml/item17.xml" /><Relationship Id="rId17" Type="http://schemas.openxmlformats.org/officeDocument/2006/relationships/tags" Target="../tags/tag203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91.xml" /><Relationship Id="rId4" Type="http://schemas.openxmlformats.org/officeDocument/2006/relationships/image" Target="../media/image13.jpeg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04.xml" /><Relationship Id="rId4" Type="http://schemas.openxmlformats.org/officeDocument/2006/relationships/image" Target="../media/image13.jpeg" /><Relationship Id="rId5" Type="http://schemas.openxmlformats.org/officeDocument/2006/relationships/tags" Target="../tags/tag205.xml" /><Relationship Id="rId6" Type="http://schemas.openxmlformats.org/officeDocument/2006/relationships/tags" Target="../tags/tag206.xml" /><Relationship Id="rId7" Type="http://schemas.openxmlformats.org/officeDocument/2006/relationships/customXml" Target="../../customXml/item18.xml" /><Relationship Id="rId8" Type="http://schemas.openxmlformats.org/officeDocument/2006/relationships/tags" Target="../tags/tag20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5.xml" /><Relationship Id="rId11" Type="http://schemas.openxmlformats.org/officeDocument/2006/relationships/tags" Target="../tags/tag216.xml" /><Relationship Id="rId12" Type="http://schemas.openxmlformats.org/officeDocument/2006/relationships/tags" Target="../tags/tag217.xml" /><Relationship Id="rId13" Type="http://schemas.openxmlformats.org/officeDocument/2006/relationships/tags" Target="../tags/tag218.xml" /><Relationship Id="rId14" Type="http://schemas.openxmlformats.org/officeDocument/2006/relationships/tags" Target="../tags/tag219.xml" /><Relationship Id="rId15" Type="http://schemas.openxmlformats.org/officeDocument/2006/relationships/tags" Target="../tags/tag220.xml" /><Relationship Id="rId16" Type="http://schemas.openxmlformats.org/officeDocument/2006/relationships/tags" Target="../tags/tag221.xml" /><Relationship Id="rId17" Type="http://schemas.openxmlformats.org/officeDocument/2006/relationships/tags" Target="../tags/tag222.xml" /><Relationship Id="rId18" Type="http://schemas.openxmlformats.org/officeDocument/2006/relationships/tags" Target="../tags/tag223.xml" /><Relationship Id="rId19" Type="http://schemas.openxmlformats.org/officeDocument/2006/relationships/tags" Target="../tags/tag224.xml" /><Relationship Id="rId2" Type="http://schemas.openxmlformats.org/officeDocument/2006/relationships/notesSlide" Target="../notesSlides/notesSlide18.xml" /><Relationship Id="rId20" Type="http://schemas.openxmlformats.org/officeDocument/2006/relationships/tags" Target="../tags/tag225.xml" /><Relationship Id="rId21" Type="http://schemas.openxmlformats.org/officeDocument/2006/relationships/tags" Target="../tags/tag226.xml" /><Relationship Id="rId22" Type="http://schemas.openxmlformats.org/officeDocument/2006/relationships/tags" Target="../tags/tag227.xml" /><Relationship Id="rId23" Type="http://schemas.openxmlformats.org/officeDocument/2006/relationships/tags" Target="../tags/tag228.xml" /><Relationship Id="rId24" Type="http://schemas.openxmlformats.org/officeDocument/2006/relationships/tags" Target="../tags/tag229.xml" /><Relationship Id="rId25" Type="http://schemas.openxmlformats.org/officeDocument/2006/relationships/tags" Target="../tags/tag230.xml" /><Relationship Id="rId26" Type="http://schemas.openxmlformats.org/officeDocument/2006/relationships/tags" Target="../tags/tag231.xml" /><Relationship Id="rId27" Type="http://schemas.openxmlformats.org/officeDocument/2006/relationships/tags" Target="../tags/tag232.xml" /><Relationship Id="rId28" Type="http://schemas.openxmlformats.org/officeDocument/2006/relationships/tags" Target="../tags/tag233.xml" /><Relationship Id="rId29" Type="http://schemas.openxmlformats.org/officeDocument/2006/relationships/tags" Target="../tags/tag234.xml" /><Relationship Id="rId3" Type="http://schemas.openxmlformats.org/officeDocument/2006/relationships/tags" Target="../tags/tag208.xml" /><Relationship Id="rId30" Type="http://schemas.openxmlformats.org/officeDocument/2006/relationships/customXml" Target="../../customXml/item19.xml" /><Relationship Id="rId31" Type="http://schemas.openxmlformats.org/officeDocument/2006/relationships/tags" Target="../tags/tag235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Relationship Id="rId7" Type="http://schemas.openxmlformats.org/officeDocument/2006/relationships/tags" Target="../tags/tag212.xml" /><Relationship Id="rId8" Type="http://schemas.openxmlformats.org/officeDocument/2006/relationships/tags" Target="../tags/tag213.xml" /><Relationship Id="rId9" Type="http://schemas.openxmlformats.org/officeDocument/2006/relationships/tags" Target="../tags/tag21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3.xml" /><Relationship Id="rId11" Type="http://schemas.openxmlformats.org/officeDocument/2006/relationships/customXml" Target="../../customXml/item20.xml" /><Relationship Id="rId12" Type="http://schemas.openxmlformats.org/officeDocument/2006/relationships/tags" Target="../tags/tag244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36.xml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Relationship Id="rId7" Type="http://schemas.openxmlformats.org/officeDocument/2006/relationships/tags" Target="../tags/tag240.xml" /><Relationship Id="rId8" Type="http://schemas.openxmlformats.org/officeDocument/2006/relationships/tags" Target="../tags/tag241.xml" /><Relationship Id="rId9" Type="http://schemas.openxmlformats.org/officeDocument/2006/relationships/tags" Target="../tags/tag24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.xml" /><Relationship Id="rId11" Type="http://schemas.openxmlformats.org/officeDocument/2006/relationships/tags" Target="../tags/tag18.xml" /><Relationship Id="rId12" Type="http://schemas.openxmlformats.org/officeDocument/2006/relationships/tags" Target="../tags/tag19.xml" /><Relationship Id="rId13" Type="http://schemas.openxmlformats.org/officeDocument/2006/relationships/tags" Target="../tags/tag20.xml" /><Relationship Id="rId14" Type="http://schemas.openxmlformats.org/officeDocument/2006/relationships/tags" Target="../tags/tag21.xml" /><Relationship Id="rId15" Type="http://schemas.openxmlformats.org/officeDocument/2006/relationships/tags" Target="../tags/tag22.xml" /><Relationship Id="rId16" Type="http://schemas.openxmlformats.org/officeDocument/2006/relationships/tags" Target="../tags/tag23.xml" /><Relationship Id="rId17" Type="http://schemas.openxmlformats.org/officeDocument/2006/relationships/tags" Target="../tags/tag24.xml" /><Relationship Id="rId18" Type="http://schemas.openxmlformats.org/officeDocument/2006/relationships/tags" Target="../tags/tag25.xml" /><Relationship Id="rId19" Type="http://schemas.openxmlformats.org/officeDocument/2006/relationships/tags" Target="../tags/tag26.xml" /><Relationship Id="rId2" Type="http://schemas.openxmlformats.org/officeDocument/2006/relationships/notesSlide" Target="../notesSlides/notesSlide2.xml" /><Relationship Id="rId20" Type="http://schemas.openxmlformats.org/officeDocument/2006/relationships/customXml" Target="../../customXml/item3.xml" /><Relationship Id="rId21" Type="http://schemas.openxmlformats.org/officeDocument/2006/relationships/tags" Target="../tags/tag27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tags" Target="../tags/tag15.xml" /><Relationship Id="rId9" Type="http://schemas.openxmlformats.org/officeDocument/2006/relationships/tags" Target="../tags/tag1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customXml" Target="../../customXml/item4.xml" /><Relationship Id="rId8" Type="http://schemas.openxmlformats.org/officeDocument/2006/relationships/tags" Target="../tags/tag3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0.xml" /><Relationship Id="rId11" Type="http://schemas.openxmlformats.org/officeDocument/2006/relationships/tags" Target="../tags/tag41.xml" /><Relationship Id="rId12" Type="http://schemas.openxmlformats.org/officeDocument/2006/relationships/tags" Target="../tags/tag42.xml" /><Relationship Id="rId13" Type="http://schemas.openxmlformats.org/officeDocument/2006/relationships/tags" Target="../tags/tag43.xml" /><Relationship Id="rId14" Type="http://schemas.openxmlformats.org/officeDocument/2006/relationships/tags" Target="../tags/tag44.xml" /><Relationship Id="rId15" Type="http://schemas.openxmlformats.org/officeDocument/2006/relationships/tags" Target="../tags/tag45.xml" /><Relationship Id="rId16" Type="http://schemas.openxmlformats.org/officeDocument/2006/relationships/tags" Target="../tags/tag46.xml" /><Relationship Id="rId17" Type="http://schemas.openxmlformats.org/officeDocument/2006/relationships/tags" Target="../tags/tag47.xml" /><Relationship Id="rId18" Type="http://schemas.openxmlformats.org/officeDocument/2006/relationships/tags" Target="../tags/tag48.xml" /><Relationship Id="rId19" Type="http://schemas.openxmlformats.org/officeDocument/2006/relationships/tags" Target="../tags/tag49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50.xml" /><Relationship Id="rId21" Type="http://schemas.openxmlformats.org/officeDocument/2006/relationships/tags" Target="../tags/tag51.xml" /><Relationship Id="rId22" Type="http://schemas.openxmlformats.org/officeDocument/2006/relationships/tags" Target="../tags/tag52.xml" /><Relationship Id="rId23" Type="http://schemas.openxmlformats.org/officeDocument/2006/relationships/tags" Target="../tags/tag53.xml" /><Relationship Id="rId24" Type="http://schemas.openxmlformats.org/officeDocument/2006/relationships/tags" Target="../tags/tag54.xml" /><Relationship Id="rId25" Type="http://schemas.openxmlformats.org/officeDocument/2006/relationships/tags" Target="../tags/tag55.xml" /><Relationship Id="rId26" Type="http://schemas.openxmlformats.org/officeDocument/2006/relationships/tags" Target="../tags/tag56.xml" /><Relationship Id="rId27" Type="http://schemas.openxmlformats.org/officeDocument/2006/relationships/customXml" Target="../../customXml/item5.xml" /><Relationship Id="rId28" Type="http://schemas.openxmlformats.org/officeDocument/2006/relationships/tags" Target="../tags/tag57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tags" Target="../tags/tag38.xml" /><Relationship Id="rId9" Type="http://schemas.openxmlformats.org/officeDocument/2006/relationships/tags" Target="../tags/tag3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6.xml" /><Relationship Id="rId11" Type="http://schemas.openxmlformats.org/officeDocument/2006/relationships/tags" Target="../tags/tag6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image" Target="../media/image1.jpeg" /><Relationship Id="rId7" Type="http://schemas.openxmlformats.org/officeDocument/2006/relationships/tags" Target="../tags/tag61.xml" /><Relationship Id="rId8" Type="http://schemas.openxmlformats.org/officeDocument/2006/relationships/tags" Target="../tags/tag62.xml" /><Relationship Id="rId9" Type="http://schemas.openxmlformats.org/officeDocument/2006/relationships/tags" Target="../tags/tag6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7.xml" /><Relationship Id="rId11" Type="http://schemas.openxmlformats.org/officeDocument/2006/relationships/tags" Target="../tags/tag7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image" Target="../media/image2.jpeg" /><Relationship Id="rId8" Type="http://schemas.openxmlformats.org/officeDocument/2006/relationships/tags" Target="../tags/tag69.xml" /><Relationship Id="rId9" Type="http://schemas.openxmlformats.org/officeDocument/2006/relationships/tags" Target="../tags/tag7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customXml" Target="../../customXml/item8.xml" /><Relationship Id="rId8" Type="http://schemas.openxmlformats.org/officeDocument/2006/relationships/tags" Target="../tags/tag7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2.xml" /><Relationship Id="rId11" Type="http://schemas.openxmlformats.org/officeDocument/2006/relationships/tags" Target="../tags/tag83.xml" /><Relationship Id="rId12" Type="http://schemas.openxmlformats.org/officeDocument/2006/relationships/tags" Target="../tags/tag84.xml" /><Relationship Id="rId13" Type="http://schemas.openxmlformats.org/officeDocument/2006/relationships/tags" Target="../tags/tag85.xml" /><Relationship Id="rId14" Type="http://schemas.openxmlformats.org/officeDocument/2006/relationships/tags" Target="../tags/tag86.xml" /><Relationship Id="rId15" Type="http://schemas.openxmlformats.org/officeDocument/2006/relationships/tags" Target="../tags/tag87.xml" /><Relationship Id="rId16" Type="http://schemas.openxmlformats.org/officeDocument/2006/relationships/tags" Target="../tags/tag88.xml" /><Relationship Id="rId17" Type="http://schemas.openxmlformats.org/officeDocument/2006/relationships/tags" Target="../tags/tag89.xml" /><Relationship Id="rId18" Type="http://schemas.openxmlformats.org/officeDocument/2006/relationships/tags" Target="../tags/tag90.xml" /><Relationship Id="rId19" Type="http://schemas.openxmlformats.org/officeDocument/2006/relationships/tags" Target="../tags/tag91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92.xml" /><Relationship Id="rId21" Type="http://schemas.openxmlformats.org/officeDocument/2006/relationships/tags" Target="../tags/tag93.xml" /><Relationship Id="rId22" Type="http://schemas.openxmlformats.org/officeDocument/2006/relationships/tags" Target="../tags/tag94.xml" /><Relationship Id="rId23" Type="http://schemas.openxmlformats.org/officeDocument/2006/relationships/tags" Target="../tags/tag95.xml" /><Relationship Id="rId24" Type="http://schemas.openxmlformats.org/officeDocument/2006/relationships/customXml" Target="../../customXml/item9.xml" /><Relationship Id="rId25" Type="http://schemas.openxmlformats.org/officeDocument/2006/relationships/tags" Target="../tags/tag96.xml" /><Relationship Id="rId3" Type="http://schemas.openxmlformats.org/officeDocument/2006/relationships/image" Target="../media/image3.png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image" Target="../media/image4.jpeg" /><Relationship Id="rId7" Type="http://schemas.openxmlformats.org/officeDocument/2006/relationships/tags" Target="../tags/tag79.xml" /><Relationship Id="rId8" Type="http://schemas.openxmlformats.org/officeDocument/2006/relationships/tags" Target="../tags/tag80.xml" /><Relationship Id="rId9" Type="http://schemas.openxmlformats.org/officeDocument/2006/relationships/tags" Target="../tags/tag8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3.xml" /><Relationship Id="rId11" Type="http://schemas.openxmlformats.org/officeDocument/2006/relationships/tags" Target="../tags/tag104.xml" /><Relationship Id="rId12" Type="http://schemas.openxmlformats.org/officeDocument/2006/relationships/tags" Target="../tags/tag105.xml" /><Relationship Id="rId13" Type="http://schemas.openxmlformats.org/officeDocument/2006/relationships/tags" Target="../tags/tag106.xml" /><Relationship Id="rId14" Type="http://schemas.openxmlformats.org/officeDocument/2006/relationships/tags" Target="../tags/tag107.xml" /><Relationship Id="rId15" Type="http://schemas.openxmlformats.org/officeDocument/2006/relationships/tags" Target="../tags/tag108.xml" /><Relationship Id="rId16" Type="http://schemas.openxmlformats.org/officeDocument/2006/relationships/tags" Target="../tags/tag109.xml" /><Relationship Id="rId17" Type="http://schemas.openxmlformats.org/officeDocument/2006/relationships/tags" Target="../tags/tag110.xml" /><Relationship Id="rId18" Type="http://schemas.openxmlformats.org/officeDocument/2006/relationships/tags" Target="../tags/tag111.xml" /><Relationship Id="rId19" Type="http://schemas.openxmlformats.org/officeDocument/2006/relationships/tags" Target="../tags/tag112.xml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113.xml" /><Relationship Id="rId21" Type="http://schemas.openxmlformats.org/officeDocument/2006/relationships/tags" Target="../tags/tag114.xml" /><Relationship Id="rId22" Type="http://schemas.openxmlformats.org/officeDocument/2006/relationships/customXml" Target="../../customXml/item10.xml" /><Relationship Id="rId23" Type="http://schemas.openxmlformats.org/officeDocument/2006/relationships/tags" Target="../tags/tag115.xml" /><Relationship Id="rId3" Type="http://schemas.openxmlformats.org/officeDocument/2006/relationships/tags" Target="../tags/tag97.xml" /><Relationship Id="rId4" Type="http://schemas.openxmlformats.org/officeDocument/2006/relationships/image" Target="../media/image5.jpeg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tags" Target="../tags/tag100.xml" /><Relationship Id="rId8" Type="http://schemas.openxmlformats.org/officeDocument/2006/relationships/tags" Target="../tags/tag101.xml" /><Relationship Id="rId9" Type="http://schemas.openxmlformats.org/officeDocument/2006/relationships/tags" Target="../tags/tag10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任意多边形: 形状 17"/>
          <p:cNvSpPr/>
          <p:nvPr/>
        </p:nvSpPr>
        <p:spPr>
          <a:xfrm rot="20726552">
            <a:off x="-138903" y="68427"/>
            <a:ext cx="2887517" cy="736445"/>
          </a:xfrm>
          <a:custGeom>
            <a:gdLst>
              <a:gd name="connsiteX0" fmla="*/ 1763028 w 2887517"/>
              <a:gd name="connsiteY0" fmla="*/ 0 h 736445"/>
              <a:gd name="connsiteX1" fmla="*/ 2887517 w 2887517"/>
              <a:gd name="connsiteY1" fmla="*/ 292017 h 736445"/>
              <a:gd name="connsiteX2" fmla="*/ 2385372 w 2887517"/>
              <a:gd name="connsiteY2" fmla="*/ 736445 h 736445"/>
              <a:gd name="connsiteX3" fmla="*/ 0 w 2887517"/>
              <a:gd name="connsiteY3" fmla="*/ 736445 h 736445"/>
              <a:gd name="connsiteX4" fmla="*/ 191246 w 2887517"/>
              <a:gd name="connsiteY4" fmla="*/ 0 h 7364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17" h="736445">
                <a:moveTo>
                  <a:pt x="1763028" y="0"/>
                </a:moveTo>
                <a:lnTo>
                  <a:pt x="2887517" y="292017"/>
                </a:lnTo>
                <a:lnTo>
                  <a:pt x="2385372" y="736445"/>
                </a:lnTo>
                <a:lnTo>
                  <a:pt x="0" y="736445"/>
                </a:lnTo>
                <a:lnTo>
                  <a:pt x="191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5" name="任意多边形: 形状 34" hidden="1"/>
          <p:cNvSpPr/>
          <p:nvPr/>
        </p:nvSpPr>
        <p:spPr>
          <a:xfrm rot="969901">
            <a:off x="-875800" y="5294932"/>
            <a:ext cx="2993417" cy="2098751"/>
          </a:xfrm>
          <a:custGeom>
            <a:gdLst>
              <a:gd name="connsiteX0" fmla="*/ 1298878 w 3584823"/>
              <a:gd name="connsiteY0" fmla="*/ 1886399 h 2513399"/>
              <a:gd name="connsiteX1" fmla="*/ 1712817 w 3584823"/>
              <a:gd name="connsiteY1" fmla="*/ 1886399 h 2513399"/>
              <a:gd name="connsiteX2" fmla="*/ 1713020 w 3584823"/>
              <a:gd name="connsiteY2" fmla="*/ 1885994 h 2513399"/>
              <a:gd name="connsiteX3" fmla="*/ 1713169 w 3584823"/>
              <a:gd name="connsiteY3" fmla="*/ 1885994 h 2513399"/>
              <a:gd name="connsiteX4" fmla="*/ 1870020 w 3584823"/>
              <a:gd name="connsiteY4" fmla="*/ 2199697 h 2513399"/>
              <a:gd name="connsiteX5" fmla="*/ 1713169 w 3584823"/>
              <a:gd name="connsiteY5" fmla="*/ 2513399 h 2513399"/>
              <a:gd name="connsiteX6" fmla="*/ 1299081 w 3584823"/>
              <a:gd name="connsiteY6" fmla="*/ 2513399 h 2513399"/>
              <a:gd name="connsiteX7" fmla="*/ 1142230 w 3584823"/>
              <a:gd name="connsiteY7" fmla="*/ 2199697 h 2513399"/>
              <a:gd name="connsiteX8" fmla="*/ 1869668 w 3584823"/>
              <a:gd name="connsiteY8" fmla="*/ 1564002 h 2513399"/>
              <a:gd name="connsiteX9" fmla="*/ 2283755 w 3584823"/>
              <a:gd name="connsiteY9" fmla="*/ 1564002 h 2513399"/>
              <a:gd name="connsiteX10" fmla="*/ 2440606 w 3584823"/>
              <a:gd name="connsiteY10" fmla="*/ 1877705 h 2513399"/>
              <a:gd name="connsiteX11" fmla="*/ 2283756 w 3584823"/>
              <a:gd name="connsiteY11" fmla="*/ 2191407 h 2513399"/>
              <a:gd name="connsiteX12" fmla="*/ 1869668 w 3584823"/>
              <a:gd name="connsiteY12" fmla="*/ 2191407 h 2513399"/>
              <a:gd name="connsiteX13" fmla="*/ 1714990 w 3584823"/>
              <a:gd name="connsiteY13" fmla="*/ 1882053 h 2513399"/>
              <a:gd name="connsiteX14" fmla="*/ 1869668 w 3584823"/>
              <a:gd name="connsiteY14" fmla="*/ 1572697 h 2513399"/>
              <a:gd name="connsiteX15" fmla="*/ 1867494 w 3584823"/>
              <a:gd name="connsiteY15" fmla="*/ 1568349 h 2513399"/>
              <a:gd name="connsiteX16" fmla="*/ 2442110 w 3584823"/>
              <a:gd name="connsiteY16" fmla="*/ 1250404 h 2513399"/>
              <a:gd name="connsiteX17" fmla="*/ 2856197 w 3584823"/>
              <a:gd name="connsiteY17" fmla="*/ 1250404 h 2513399"/>
              <a:gd name="connsiteX18" fmla="*/ 3013049 w 3584823"/>
              <a:gd name="connsiteY18" fmla="*/ 1564107 h 2513399"/>
              <a:gd name="connsiteX19" fmla="*/ 2856198 w 3584823"/>
              <a:gd name="connsiteY19" fmla="*/ 1877809 h 2513399"/>
              <a:gd name="connsiteX20" fmla="*/ 2442110 w 3584823"/>
              <a:gd name="connsiteY20" fmla="*/ 1877809 h 2513399"/>
              <a:gd name="connsiteX21" fmla="*/ 2285258 w 3584823"/>
              <a:gd name="connsiteY21" fmla="*/ 1564107 h 2513399"/>
              <a:gd name="connsiteX22" fmla="*/ 3013884 w 3584823"/>
              <a:gd name="connsiteY22" fmla="*/ 934369 h 2513399"/>
              <a:gd name="connsiteX23" fmla="*/ 3427972 w 3584823"/>
              <a:gd name="connsiteY23" fmla="*/ 934369 h 2513399"/>
              <a:gd name="connsiteX24" fmla="*/ 3584823 w 3584823"/>
              <a:gd name="connsiteY24" fmla="*/ 1248072 h 2513399"/>
              <a:gd name="connsiteX25" fmla="*/ 3427972 w 3584823"/>
              <a:gd name="connsiteY25" fmla="*/ 1561774 h 2513399"/>
              <a:gd name="connsiteX26" fmla="*/ 3013884 w 3584823"/>
              <a:gd name="connsiteY26" fmla="*/ 1561774 h 2513399"/>
              <a:gd name="connsiteX27" fmla="*/ 2857033 w 3584823"/>
              <a:gd name="connsiteY27" fmla="*/ 1248072 h 2513399"/>
              <a:gd name="connsiteX28" fmla="*/ 728413 w 3584823"/>
              <a:gd name="connsiteY28" fmla="*/ 1570604 h 2513399"/>
              <a:gd name="connsiteX29" fmla="*/ 1141879 w 3584823"/>
              <a:gd name="connsiteY29" fmla="*/ 1570605 h 2513399"/>
              <a:gd name="connsiteX30" fmla="*/ 1143391 w 3584823"/>
              <a:gd name="connsiteY30" fmla="*/ 1567581 h 2513399"/>
              <a:gd name="connsiteX31" fmla="*/ 1144013 w 3584823"/>
              <a:gd name="connsiteY31" fmla="*/ 1567581 h 2513399"/>
              <a:gd name="connsiteX32" fmla="*/ 1144225 w 3584823"/>
              <a:gd name="connsiteY32" fmla="*/ 1568004 h 2513399"/>
              <a:gd name="connsiteX33" fmla="*/ 1141878 w 3584823"/>
              <a:gd name="connsiteY33" fmla="*/ 1572697 h 2513399"/>
              <a:gd name="connsiteX34" fmla="*/ 1298518 w 3584823"/>
              <a:gd name="connsiteY34" fmla="*/ 1885976 h 2513399"/>
              <a:gd name="connsiteX35" fmla="*/ 1144013 w 3584823"/>
              <a:gd name="connsiteY35" fmla="*/ 2194986 h 2513399"/>
              <a:gd name="connsiteX36" fmla="*/ 729925 w 3584823"/>
              <a:gd name="connsiteY36" fmla="*/ 2194986 h 2513399"/>
              <a:gd name="connsiteX37" fmla="*/ 573074 w 3584823"/>
              <a:gd name="connsiteY37" fmla="*/ 1881284 h 2513399"/>
              <a:gd name="connsiteX38" fmla="*/ 1298729 w 3584823"/>
              <a:gd name="connsiteY38" fmla="*/ 1258994 h 2513399"/>
              <a:gd name="connsiteX39" fmla="*/ 1712817 w 3584823"/>
              <a:gd name="connsiteY39" fmla="*/ 1258994 h 2513399"/>
              <a:gd name="connsiteX40" fmla="*/ 1867494 w 3584823"/>
              <a:gd name="connsiteY40" fmla="*/ 1568349 h 2513399"/>
              <a:gd name="connsiteX41" fmla="*/ 1712816 w 3584823"/>
              <a:gd name="connsiteY41" fmla="*/ 1877705 h 2513399"/>
              <a:gd name="connsiteX42" fmla="*/ 1714990 w 3584823"/>
              <a:gd name="connsiteY42" fmla="*/ 1882053 h 2513399"/>
              <a:gd name="connsiteX43" fmla="*/ 1713020 w 3584823"/>
              <a:gd name="connsiteY43" fmla="*/ 1885994 h 2513399"/>
              <a:gd name="connsiteX44" fmla="*/ 1299081 w 3584823"/>
              <a:gd name="connsiteY44" fmla="*/ 1885994 h 2513399"/>
              <a:gd name="connsiteX45" fmla="*/ 1298878 w 3584823"/>
              <a:gd name="connsiteY45" fmla="*/ 1886399 h 2513399"/>
              <a:gd name="connsiteX46" fmla="*/ 1298729 w 3584823"/>
              <a:gd name="connsiteY46" fmla="*/ 1886399 h 2513399"/>
              <a:gd name="connsiteX47" fmla="*/ 1298518 w 3584823"/>
              <a:gd name="connsiteY47" fmla="*/ 1885976 h 2513399"/>
              <a:gd name="connsiteX48" fmla="*/ 1300864 w 3584823"/>
              <a:gd name="connsiteY48" fmla="*/ 1881284 h 2513399"/>
              <a:gd name="connsiteX49" fmla="*/ 1144225 w 3584823"/>
              <a:gd name="connsiteY49" fmla="*/ 1568004 h 2513399"/>
              <a:gd name="connsiteX50" fmla="*/ 727791 w 3584823"/>
              <a:gd name="connsiteY50" fmla="*/ 943199 h 2513399"/>
              <a:gd name="connsiteX51" fmla="*/ 1141879 w 3584823"/>
              <a:gd name="connsiteY51" fmla="*/ 943199 h 2513399"/>
              <a:gd name="connsiteX52" fmla="*/ 1298730 w 3584823"/>
              <a:gd name="connsiteY52" fmla="*/ 1256902 h 2513399"/>
              <a:gd name="connsiteX53" fmla="*/ 1143391 w 3584823"/>
              <a:gd name="connsiteY53" fmla="*/ 1567581 h 2513399"/>
              <a:gd name="connsiteX54" fmla="*/ 729925 w 3584823"/>
              <a:gd name="connsiteY54" fmla="*/ 1567581 h 2513399"/>
              <a:gd name="connsiteX55" fmla="*/ 728413 w 3584823"/>
              <a:gd name="connsiteY55" fmla="*/ 1570604 h 2513399"/>
              <a:gd name="connsiteX56" fmla="*/ 727791 w 3584823"/>
              <a:gd name="connsiteY56" fmla="*/ 1570605 h 2513399"/>
              <a:gd name="connsiteX57" fmla="*/ 570940 w 3584823"/>
              <a:gd name="connsiteY57" fmla="*/ 1256903 h 2513399"/>
              <a:gd name="connsiteX58" fmla="*/ 567821 w 3584823"/>
              <a:gd name="connsiteY58" fmla="*/ 627405 h 2513399"/>
              <a:gd name="connsiteX59" fmla="*/ 570939 w 3584823"/>
              <a:gd name="connsiteY59" fmla="*/ 627405 h 2513399"/>
              <a:gd name="connsiteX60" fmla="*/ 570939 w 3584823"/>
              <a:gd name="connsiteY60" fmla="*/ 627405 h 2513399"/>
              <a:gd name="connsiteX61" fmla="*/ 567821 w 3584823"/>
              <a:gd name="connsiteY61" fmla="*/ 627406 h 2513399"/>
              <a:gd name="connsiteX62" fmla="*/ 156852 w 3584823"/>
              <a:gd name="connsiteY62" fmla="*/ 627406 h 2513399"/>
              <a:gd name="connsiteX63" fmla="*/ 567821 w 3584823"/>
              <a:gd name="connsiteY63" fmla="*/ 627406 h 2513399"/>
              <a:gd name="connsiteX64" fmla="*/ 567507 w 3584823"/>
              <a:gd name="connsiteY64" fmla="*/ 628033 h 2513399"/>
              <a:gd name="connsiteX65" fmla="*/ 724358 w 3584823"/>
              <a:gd name="connsiteY65" fmla="*/ 941735 h 2513399"/>
              <a:gd name="connsiteX66" fmla="*/ 727477 w 3584823"/>
              <a:gd name="connsiteY66" fmla="*/ 941735 h 2513399"/>
              <a:gd name="connsiteX67" fmla="*/ 570940 w 3584823"/>
              <a:gd name="connsiteY67" fmla="*/ 1254810 h 2513399"/>
              <a:gd name="connsiteX68" fmla="*/ 156852 w 3584823"/>
              <a:gd name="connsiteY68" fmla="*/ 1254811 h 2513399"/>
              <a:gd name="connsiteX69" fmla="*/ 1 w 3584823"/>
              <a:gd name="connsiteY69" fmla="*/ 941109 h 2513399"/>
              <a:gd name="connsiteX70" fmla="*/ 727477 w 3584823"/>
              <a:gd name="connsiteY70" fmla="*/ 314330 h 2513399"/>
              <a:gd name="connsiteX71" fmla="*/ 1138446 w 3584823"/>
              <a:gd name="connsiteY71" fmla="*/ 314330 h 2513399"/>
              <a:gd name="connsiteX72" fmla="*/ 1295297 w 3584823"/>
              <a:gd name="connsiteY72" fmla="*/ 628033 h 2513399"/>
              <a:gd name="connsiteX73" fmla="*/ 1138446 w 3584823"/>
              <a:gd name="connsiteY73" fmla="*/ 941735 h 2513399"/>
              <a:gd name="connsiteX74" fmla="*/ 727477 w 3584823"/>
              <a:gd name="connsiteY74" fmla="*/ 941735 h 2513399"/>
              <a:gd name="connsiteX75" fmla="*/ 727790 w 3584823"/>
              <a:gd name="connsiteY75" fmla="*/ 941108 h 2513399"/>
              <a:gd name="connsiteX76" fmla="*/ 570939 w 3584823"/>
              <a:gd name="connsiteY76" fmla="*/ 627405 h 2513399"/>
              <a:gd name="connsiteX77" fmla="*/ 570939 w 3584823"/>
              <a:gd name="connsiteY77" fmla="*/ 627405 h 2513399"/>
              <a:gd name="connsiteX78" fmla="*/ 156851 w 3584823"/>
              <a:gd name="connsiteY78" fmla="*/ 0 h 2513399"/>
              <a:gd name="connsiteX79" fmla="*/ 570939 w 3584823"/>
              <a:gd name="connsiteY79" fmla="*/ 0 h 2513399"/>
              <a:gd name="connsiteX80" fmla="*/ 727790 w 3584823"/>
              <a:gd name="connsiteY80" fmla="*/ 313703 h 2513399"/>
              <a:gd name="connsiteX81" fmla="*/ 727477 w 3584823"/>
              <a:gd name="connsiteY81" fmla="*/ 314330 h 2513399"/>
              <a:gd name="connsiteX82" fmla="*/ 724358 w 3584823"/>
              <a:gd name="connsiteY82" fmla="*/ 314330 h 2513399"/>
              <a:gd name="connsiteX83" fmla="*/ 567821 w 3584823"/>
              <a:gd name="connsiteY83" fmla="*/ 627405 h 2513399"/>
              <a:gd name="connsiteX84" fmla="*/ 156852 w 3584823"/>
              <a:gd name="connsiteY84" fmla="*/ 627405 h 2513399"/>
              <a:gd name="connsiteX85" fmla="*/ 156852 w 3584823"/>
              <a:gd name="connsiteY85" fmla="*/ 627406 h 2513399"/>
              <a:gd name="connsiteX86" fmla="*/ 156851 w 3584823"/>
              <a:gd name="connsiteY86" fmla="*/ 627406 h 2513399"/>
              <a:gd name="connsiteX87" fmla="*/ 0 w 3584823"/>
              <a:gd name="connsiteY87" fmla="*/ 313704 h 25133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584823" h="2513399">
                <a:moveTo>
                  <a:pt x="1298878" y="1886399"/>
                </a:moveTo>
                <a:lnTo>
                  <a:pt x="1712817" y="1886399"/>
                </a:lnTo>
                <a:lnTo>
                  <a:pt x="1713020" y="1885994"/>
                </a:lnTo>
                <a:lnTo>
                  <a:pt x="1713169" y="1885994"/>
                </a:lnTo>
                <a:lnTo>
                  <a:pt x="1870020" y="2199697"/>
                </a:lnTo>
                <a:lnTo>
                  <a:pt x="1713169" y="2513399"/>
                </a:lnTo>
                <a:lnTo>
                  <a:pt x="1299081" y="2513399"/>
                </a:lnTo>
                <a:lnTo>
                  <a:pt x="1142230" y="2199697"/>
                </a:lnTo>
                <a:close/>
                <a:moveTo>
                  <a:pt x="1869668" y="1564002"/>
                </a:moveTo>
                <a:lnTo>
                  <a:pt x="2283755" y="1564002"/>
                </a:lnTo>
                <a:lnTo>
                  <a:pt x="2440606" y="1877705"/>
                </a:lnTo>
                <a:lnTo>
                  <a:pt x="2283756" y="2191407"/>
                </a:lnTo>
                <a:lnTo>
                  <a:pt x="1869668" y="2191407"/>
                </a:lnTo>
                <a:lnTo>
                  <a:pt x="1714990" y="1882053"/>
                </a:lnTo>
                <a:lnTo>
                  <a:pt x="1869668" y="1572697"/>
                </a:lnTo>
                <a:lnTo>
                  <a:pt x="1867494" y="1568349"/>
                </a:lnTo>
                <a:close/>
                <a:moveTo>
                  <a:pt x="2442110" y="1250404"/>
                </a:moveTo>
                <a:lnTo>
                  <a:pt x="2856197" y="1250404"/>
                </a:lnTo>
                <a:lnTo>
                  <a:pt x="3013049" y="1564107"/>
                </a:lnTo>
                <a:lnTo>
                  <a:pt x="2856198" y="1877809"/>
                </a:lnTo>
                <a:lnTo>
                  <a:pt x="2442110" y="1877809"/>
                </a:lnTo>
                <a:lnTo>
                  <a:pt x="2285258" y="1564107"/>
                </a:lnTo>
                <a:close/>
                <a:moveTo>
                  <a:pt x="3013884" y="934369"/>
                </a:moveTo>
                <a:lnTo>
                  <a:pt x="3427972" y="934369"/>
                </a:lnTo>
                <a:lnTo>
                  <a:pt x="3584823" y="1248072"/>
                </a:lnTo>
                <a:lnTo>
                  <a:pt x="3427972" y="1561774"/>
                </a:lnTo>
                <a:lnTo>
                  <a:pt x="3013884" y="1561774"/>
                </a:lnTo>
                <a:lnTo>
                  <a:pt x="2857033" y="1248072"/>
                </a:lnTo>
                <a:close/>
                <a:moveTo>
                  <a:pt x="728413" y="1570604"/>
                </a:moveTo>
                <a:lnTo>
                  <a:pt x="1141879" y="1570605"/>
                </a:lnTo>
                <a:lnTo>
                  <a:pt x="1143391" y="1567581"/>
                </a:lnTo>
                <a:lnTo>
                  <a:pt x="1144013" y="1567581"/>
                </a:lnTo>
                <a:lnTo>
                  <a:pt x="1144225" y="1568004"/>
                </a:lnTo>
                <a:lnTo>
                  <a:pt x="1141878" y="1572697"/>
                </a:lnTo>
                <a:lnTo>
                  <a:pt x="1298518" y="1885976"/>
                </a:lnTo>
                <a:lnTo>
                  <a:pt x="1144013" y="2194986"/>
                </a:lnTo>
                <a:lnTo>
                  <a:pt x="729925" y="2194986"/>
                </a:lnTo>
                <a:lnTo>
                  <a:pt x="573074" y="1881284"/>
                </a:lnTo>
                <a:close/>
                <a:moveTo>
                  <a:pt x="1298729" y="1258994"/>
                </a:moveTo>
                <a:lnTo>
                  <a:pt x="1712817" y="1258994"/>
                </a:lnTo>
                <a:lnTo>
                  <a:pt x="1867494" y="1568349"/>
                </a:lnTo>
                <a:lnTo>
                  <a:pt x="1712816" y="1877705"/>
                </a:lnTo>
                <a:lnTo>
                  <a:pt x="1714990" y="1882053"/>
                </a:lnTo>
                <a:lnTo>
                  <a:pt x="1713020" y="1885994"/>
                </a:lnTo>
                <a:lnTo>
                  <a:pt x="1299081" y="1885994"/>
                </a:lnTo>
                <a:lnTo>
                  <a:pt x="1298878" y="1886399"/>
                </a:lnTo>
                <a:lnTo>
                  <a:pt x="1298729" y="1886399"/>
                </a:lnTo>
                <a:lnTo>
                  <a:pt x="1298518" y="1885976"/>
                </a:lnTo>
                <a:lnTo>
                  <a:pt x="1300864" y="1881284"/>
                </a:lnTo>
                <a:lnTo>
                  <a:pt x="1144225" y="1568004"/>
                </a:lnTo>
                <a:close/>
                <a:moveTo>
                  <a:pt x="727791" y="943199"/>
                </a:moveTo>
                <a:lnTo>
                  <a:pt x="1141879" y="943199"/>
                </a:lnTo>
                <a:lnTo>
                  <a:pt x="1298730" y="1256902"/>
                </a:lnTo>
                <a:lnTo>
                  <a:pt x="1143391" y="1567581"/>
                </a:lnTo>
                <a:lnTo>
                  <a:pt x="729925" y="1567581"/>
                </a:lnTo>
                <a:lnTo>
                  <a:pt x="728413" y="1570604"/>
                </a:lnTo>
                <a:lnTo>
                  <a:pt x="727791" y="1570605"/>
                </a:lnTo>
                <a:lnTo>
                  <a:pt x="570940" y="1256903"/>
                </a:lnTo>
                <a:close/>
                <a:moveTo>
                  <a:pt x="567821" y="627405"/>
                </a:moveTo>
                <a:lnTo>
                  <a:pt x="570939" y="627405"/>
                </a:lnTo>
                <a:lnTo>
                  <a:pt x="570939" y="627405"/>
                </a:lnTo>
                <a:lnTo>
                  <a:pt x="567821" y="627406"/>
                </a:lnTo>
                <a:close/>
                <a:moveTo>
                  <a:pt x="156852" y="627406"/>
                </a:moveTo>
                <a:lnTo>
                  <a:pt x="567821" y="627406"/>
                </a:lnTo>
                <a:lnTo>
                  <a:pt x="567507" y="628033"/>
                </a:lnTo>
                <a:lnTo>
                  <a:pt x="724358" y="941735"/>
                </a:lnTo>
                <a:lnTo>
                  <a:pt x="727477" y="941735"/>
                </a:lnTo>
                <a:lnTo>
                  <a:pt x="570940" y="1254810"/>
                </a:lnTo>
                <a:lnTo>
                  <a:pt x="156852" y="1254811"/>
                </a:lnTo>
                <a:lnTo>
                  <a:pt x="1" y="941109"/>
                </a:lnTo>
                <a:close/>
                <a:moveTo>
                  <a:pt x="727477" y="314330"/>
                </a:moveTo>
                <a:lnTo>
                  <a:pt x="1138446" y="314330"/>
                </a:lnTo>
                <a:lnTo>
                  <a:pt x="1295297" y="628033"/>
                </a:lnTo>
                <a:lnTo>
                  <a:pt x="1138446" y="941735"/>
                </a:lnTo>
                <a:lnTo>
                  <a:pt x="727477" y="941735"/>
                </a:lnTo>
                <a:lnTo>
                  <a:pt x="727790" y="941108"/>
                </a:lnTo>
                <a:lnTo>
                  <a:pt x="570939" y="627405"/>
                </a:lnTo>
                <a:lnTo>
                  <a:pt x="570939" y="627405"/>
                </a:lnTo>
                <a:close/>
                <a:moveTo>
                  <a:pt x="156851" y="0"/>
                </a:moveTo>
                <a:lnTo>
                  <a:pt x="570939" y="0"/>
                </a:lnTo>
                <a:lnTo>
                  <a:pt x="727790" y="313703"/>
                </a:lnTo>
                <a:lnTo>
                  <a:pt x="727477" y="314330"/>
                </a:lnTo>
                <a:lnTo>
                  <a:pt x="724358" y="314330"/>
                </a:lnTo>
                <a:lnTo>
                  <a:pt x="567821" y="627405"/>
                </a:lnTo>
                <a:lnTo>
                  <a:pt x="156852" y="627405"/>
                </a:lnTo>
                <a:lnTo>
                  <a:pt x="156852" y="627406"/>
                </a:lnTo>
                <a:lnTo>
                  <a:pt x="156851" y="627406"/>
                </a:lnTo>
                <a:lnTo>
                  <a:pt x="0" y="313704"/>
                </a:lnTo>
                <a:close/>
              </a:path>
            </a:pathLst>
          </a:custGeom>
          <a:noFill/>
          <a:ln w="3175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rot="20726552">
            <a:off x="-84805" y="91980"/>
            <a:ext cx="1524862" cy="480034"/>
          </a:xfrm>
          <a:custGeom>
            <a:gdLst>
              <a:gd name="connsiteX0" fmla="*/ 1159031 w 1524862"/>
              <a:gd name="connsiteY0" fmla="*/ 0 h 480034"/>
              <a:gd name="connsiteX1" fmla="*/ 1524862 w 1524862"/>
              <a:gd name="connsiteY1" fmla="*/ 95002 h 480034"/>
              <a:gd name="connsiteX2" fmla="*/ 1154989 w 1524862"/>
              <a:gd name="connsiteY2" fmla="*/ 480034 h 480034"/>
              <a:gd name="connsiteX3" fmla="*/ 0 w 1524862"/>
              <a:gd name="connsiteY3" fmla="*/ 480034 h 480034"/>
              <a:gd name="connsiteX4" fmla="*/ 124659 w 1524862"/>
              <a:gd name="connsiteY4" fmla="*/ 0 h 480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62" h="480034">
                <a:moveTo>
                  <a:pt x="1159031" y="0"/>
                </a:moveTo>
                <a:lnTo>
                  <a:pt x="1524862" y="95002"/>
                </a:lnTo>
                <a:lnTo>
                  <a:pt x="1154989" y="480034"/>
                </a:lnTo>
                <a:lnTo>
                  <a:pt x="0" y="480034"/>
                </a:lnTo>
                <a:lnTo>
                  <a:pt x="124659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 rot="20726552">
            <a:off x="842680" y="304305"/>
            <a:ext cx="2498874" cy="606855"/>
          </a:xfrm>
          <a:custGeom>
            <a:gdLst>
              <a:gd name="connsiteX0" fmla="*/ 1915692 w 2498874"/>
              <a:gd name="connsiteY0" fmla="*/ 0 h 606855"/>
              <a:gd name="connsiteX1" fmla="*/ 2498874 w 2498874"/>
              <a:gd name="connsiteY1" fmla="*/ 151445 h 606855"/>
              <a:gd name="connsiteX2" fmla="*/ 1984321 w 2498874"/>
              <a:gd name="connsiteY2" fmla="*/ 606855 h 606855"/>
              <a:gd name="connsiteX3" fmla="*/ 0 w 2498874"/>
              <a:gd name="connsiteY3" fmla="*/ 606855 h 606855"/>
              <a:gd name="connsiteX4" fmla="*/ 582968 w 2498874"/>
              <a:gd name="connsiteY4" fmla="*/ 0 h 6068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74" h="606855">
                <a:moveTo>
                  <a:pt x="1915692" y="0"/>
                </a:moveTo>
                <a:lnTo>
                  <a:pt x="2498874" y="151445"/>
                </a:lnTo>
                <a:lnTo>
                  <a:pt x="1984321" y="606855"/>
                </a:lnTo>
                <a:lnTo>
                  <a:pt x="0" y="606855"/>
                </a:lnTo>
                <a:lnTo>
                  <a:pt x="582968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rot="20726552">
            <a:off x="-87207" y="5993661"/>
            <a:ext cx="1654734" cy="845701"/>
          </a:xfrm>
          <a:custGeom>
            <a:gdLst>
              <a:gd name="connsiteX0" fmla="*/ 1654734 w 1654734"/>
              <a:gd name="connsiteY0" fmla="*/ 0 h 845701"/>
              <a:gd name="connsiteX1" fmla="*/ 699205 w 1654734"/>
              <a:gd name="connsiteY1" fmla="*/ 845701 h 845701"/>
              <a:gd name="connsiteX2" fmla="*/ 0 w 1654734"/>
              <a:gd name="connsiteY2" fmla="*/ 664126 h 845701"/>
              <a:gd name="connsiteX3" fmla="*/ 172466 w 1654734"/>
              <a:gd name="connsiteY3" fmla="*/ 0 h 845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733" h="845701">
                <a:moveTo>
                  <a:pt x="1654734" y="0"/>
                </a:moveTo>
                <a:lnTo>
                  <a:pt x="699205" y="845701"/>
                </a:lnTo>
                <a:lnTo>
                  <a:pt x="0" y="664126"/>
                </a:lnTo>
                <a:lnTo>
                  <a:pt x="1724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 rot="20726552">
            <a:off x="-65175" y="5905838"/>
            <a:ext cx="826744" cy="412999"/>
          </a:xfrm>
          <a:custGeom>
            <a:gdLst>
              <a:gd name="connsiteX0" fmla="*/ 826744 w 826744"/>
              <a:gd name="connsiteY0" fmla="*/ 0 h 412999"/>
              <a:gd name="connsiteX1" fmla="*/ 360110 w 826744"/>
              <a:gd name="connsiteY1" fmla="*/ 412999 h 412999"/>
              <a:gd name="connsiteX2" fmla="*/ 0 w 826744"/>
              <a:gd name="connsiteY2" fmla="*/ 412999 h 412999"/>
              <a:gd name="connsiteX3" fmla="*/ 107251 w 826744"/>
              <a:gd name="connsiteY3" fmla="*/ 0 h 412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44" h="412999">
                <a:moveTo>
                  <a:pt x="826744" y="0"/>
                </a:moveTo>
                <a:lnTo>
                  <a:pt x="360110" y="412999"/>
                </a:lnTo>
                <a:lnTo>
                  <a:pt x="0" y="412999"/>
                </a:lnTo>
                <a:lnTo>
                  <a:pt x="107251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rot="20726552">
            <a:off x="10376285" y="6626819"/>
            <a:ext cx="1900494" cy="462356"/>
          </a:xfrm>
          <a:custGeom>
            <a:gdLst>
              <a:gd name="connsiteX0" fmla="*/ 1253489 w 1253489"/>
              <a:gd name="connsiteY0" fmla="*/ 0 h 304951"/>
              <a:gd name="connsiteX1" fmla="*/ 1174297 w 1253489"/>
              <a:gd name="connsiteY1" fmla="*/ 304951 h 304951"/>
              <a:gd name="connsiteX2" fmla="*/ 0 w 1253489"/>
              <a:gd name="connsiteY2" fmla="*/ 0 h 304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489" h="304951">
                <a:moveTo>
                  <a:pt x="1253489" y="0"/>
                </a:moveTo>
                <a:lnTo>
                  <a:pt x="1174297" y="304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线条2"/>
          <p:cNvSpPr/>
          <p:nvPr>
            <p:custDataLst>
              <p:tags r:id="rId3"/>
            </p:custDataLst>
          </p:nvPr>
        </p:nvSpPr>
        <p:spPr>
          <a:xfrm>
            <a:off x="8830095" y="3853392"/>
            <a:ext cx="358222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线条1"/>
          <p:cNvSpPr/>
          <p:nvPr>
            <p:custDataLst>
              <p:tags r:id="rId4"/>
            </p:custDataLst>
          </p:nvPr>
        </p:nvSpPr>
        <p:spPr>
          <a:xfrm>
            <a:off x="3003683" y="3853392"/>
            <a:ext cx="361086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平行四边形 3"/>
          <p:cNvSpPr/>
          <p:nvPr>
            <p:custDataLst>
              <p:tags r:id="rId5"/>
            </p:custDataLst>
          </p:nvPr>
        </p:nvSpPr>
        <p:spPr>
          <a:xfrm>
            <a:off x="5306600" y="4569352"/>
            <a:ext cx="3372383" cy="563135"/>
          </a:xfrm>
          <a:prstGeom prst="parallelogram">
            <a:avLst/>
          </a:prstGeom>
          <a:solidFill>
            <a:schemeClr val="tx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/>
          <p:cNvSpPr/>
          <p:nvPr>
            <p:custDataLst>
              <p:tags r:id="rId6"/>
            </p:custDataLst>
          </p:nvPr>
        </p:nvSpPr>
        <p:spPr>
          <a:xfrm>
            <a:off x="3243916" y="4569353"/>
            <a:ext cx="2730559" cy="563134"/>
          </a:xfrm>
          <a:prstGeom prst="parallelogram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1"/>
          <p:cNvSpPr txBox="1"/>
          <p:nvPr>
            <p:custDataLst>
              <p:tags r:id="rId7"/>
            </p:custDataLst>
          </p:nvPr>
        </p:nvSpPr>
        <p:spPr>
          <a:xfrm>
            <a:off x="3693273" y="3551556"/>
            <a:ext cx="4805454" cy="68173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Create an efficient brand marketing strategy path</a:t>
            </a:r>
          </a:p>
        </p:txBody>
      </p:sp>
      <p:sp>
        <p:nvSpPr>
          <p:cNvPr id="9" name="Text2"/>
          <p:cNvSpPr txBox="1"/>
          <p:nvPr>
            <p:custDataLst>
              <p:tags r:id="rId8"/>
            </p:custDataLst>
          </p:nvPr>
        </p:nvSpPr>
        <p:spPr>
          <a:xfrm>
            <a:off x="3376477" y="4666755"/>
            <a:ext cx="2519072" cy="387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zh-CN" altLang="en-US" sz="1600" b="1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3"/>
          <p:cNvSpPr txBox="1"/>
          <p:nvPr>
            <p:custDataLst>
              <p:tags r:id="rId9"/>
            </p:custDataLst>
          </p:nvPr>
        </p:nvSpPr>
        <p:spPr>
          <a:xfrm>
            <a:off x="6217526" y="4653927"/>
            <a:ext cx="2139480" cy="39878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>
                <a:solidFill>
                  <a:schemeClr val="accent1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12" name="Text4"/>
          <p:cNvSpPr txBox="1"/>
          <p:nvPr>
            <p:custDataLst>
              <p:tags r:id="rId10"/>
            </p:custDataLst>
          </p:nvPr>
        </p:nvSpPr>
        <p:spPr>
          <a:xfrm>
            <a:off x="539750" y="1221740"/>
            <a:ext cx="11112500" cy="2084705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打造高效品牌营销策略路径</a:t>
            </a:r>
          </a:p>
        </p:txBody>
      </p:sp>
    </p:spTree>
    <p:custDataLst>
      <p:custData r:id="rId11"/>
      <p:tags r:id="rId12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1">
            <a:extLst>
              <a:ext uri="{FF2B5EF4-FFF2-40B4-BE49-F238E27FC236}">
                <a16:creationId xmlns:a16="http://schemas.microsoft.com/office/drawing/2014/main" id="{658795B8-165C-6CF2-1F4D-A3C9CB0337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71610" y="223083"/>
            <a:ext cx="952494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竞争对手分析与差异化策略</a:t>
            </a:r>
          </a:p>
        </p:txBody>
      </p:sp>
      <p:sp>
        <p:nvSpPr>
          <p:cNvPr id="29" name="椭圆 28-【1】">
            <a:extLst>
              <a:ext uri="{FF2B5EF4-FFF2-40B4-BE49-F238E27FC236}">
                <a16:creationId xmlns:a16="http://schemas.microsoft.com/office/drawing/2014/main" id="{5414DEAD-2803-80CB-2BFF-454302AEE0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椭圆 29-【1】">
            <a:extLst>
              <a:ext uri="{FF2B5EF4-FFF2-40B4-BE49-F238E27FC236}">
                <a16:creationId xmlns:a16="http://schemas.microsoft.com/office/drawing/2014/main" id="{144F1042-848F-0DF1-33C3-EB39E75F6B0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hape1">
            <a:extLst>
              <a:ext uri="{FF2B5EF4-FFF2-40B4-BE49-F238E27FC236}">
                <a16:creationId xmlns:a16="http://schemas.microsoft.com/office/drawing/2014/main" id="{6D571444-DD9A-777C-CD5D-C2AD3D1CC45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38416" y="1600200"/>
            <a:ext cx="2151249" cy="2151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137F01DC-90A3-DC9B-1C2D-954B6B2096A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55379" y="1600204"/>
            <a:ext cx="2151249" cy="2151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16AF6F6C-0BEF-3D34-A890-66691784E8E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523463" y="1600202"/>
            <a:ext cx="2151249" cy="2151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E1C102F6-8555-C6C9-8BC0-882D6B571E5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491547" y="1600201"/>
            <a:ext cx="2151249" cy="2151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Shape5">
            <a:extLst>
              <a:ext uri="{FF2B5EF4-FFF2-40B4-BE49-F238E27FC236}">
                <a16:creationId xmlns:a16="http://schemas.microsoft.com/office/drawing/2014/main" id="{FFC0C449-D606-C31A-A2A8-CB0795263C89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1309226" y="2276947"/>
            <a:ext cx="643556" cy="797765"/>
          </a:xfrm>
          <a:custGeom>
            <a:gdLst>
              <a:gd name="connsiteX0" fmla="*/ 212813 w 489442"/>
              <a:gd name="connsiteY0" fmla="*/ 332575 h 606722"/>
              <a:gd name="connsiteX1" fmla="*/ 212813 w 489442"/>
              <a:gd name="connsiteY1" fmla="*/ 364744 h 606722"/>
              <a:gd name="connsiteX2" fmla="*/ 212813 w 489442"/>
              <a:gd name="connsiteY2" fmla="*/ 397002 h 606722"/>
              <a:gd name="connsiteX3" fmla="*/ 212813 w 489442"/>
              <a:gd name="connsiteY3" fmla="*/ 532343 h 606722"/>
              <a:gd name="connsiteX4" fmla="*/ 214682 w 489442"/>
              <a:gd name="connsiteY4" fmla="*/ 542917 h 606722"/>
              <a:gd name="connsiteX5" fmla="*/ 244677 w 489442"/>
              <a:gd name="connsiteY5" fmla="*/ 564156 h 606722"/>
              <a:gd name="connsiteX6" fmla="*/ 274760 w 489442"/>
              <a:gd name="connsiteY6" fmla="*/ 542917 h 606722"/>
              <a:gd name="connsiteX7" fmla="*/ 276630 w 489442"/>
              <a:gd name="connsiteY7" fmla="*/ 532343 h 606722"/>
              <a:gd name="connsiteX8" fmla="*/ 276630 w 489442"/>
              <a:gd name="connsiteY8" fmla="*/ 397002 h 606722"/>
              <a:gd name="connsiteX9" fmla="*/ 276630 w 489442"/>
              <a:gd name="connsiteY9" fmla="*/ 364744 h 606722"/>
              <a:gd name="connsiteX10" fmla="*/ 276630 w 489442"/>
              <a:gd name="connsiteY10" fmla="*/ 332575 h 606722"/>
              <a:gd name="connsiteX11" fmla="*/ 489442 w 489442"/>
              <a:gd name="connsiteY11" fmla="*/ 574820 h 606722"/>
              <a:gd name="connsiteX12" fmla="*/ 457489 w 489442"/>
              <a:gd name="connsiteY12" fmla="*/ 606722 h 606722"/>
              <a:gd name="connsiteX13" fmla="*/ 31864 w 489442"/>
              <a:gd name="connsiteY13" fmla="*/ 606722 h 606722"/>
              <a:gd name="connsiteX14" fmla="*/ 0 w 489442"/>
              <a:gd name="connsiteY14" fmla="*/ 574820 h 606722"/>
              <a:gd name="connsiteX15" fmla="*/ 212813 w 489442"/>
              <a:gd name="connsiteY15" fmla="*/ 332575 h 606722"/>
              <a:gd name="connsiteX16" fmla="*/ 244756 w 489442"/>
              <a:gd name="connsiteY16" fmla="*/ 0 h 606722"/>
              <a:gd name="connsiteX17" fmla="*/ 378301 w 489442"/>
              <a:gd name="connsiteY17" fmla="*/ 133369 h 606722"/>
              <a:gd name="connsiteX18" fmla="*/ 244756 w 489442"/>
              <a:gd name="connsiteY18" fmla="*/ 266738 h 606722"/>
              <a:gd name="connsiteX19" fmla="*/ 111211 w 489442"/>
              <a:gd name="connsiteY19" fmla="*/ 133369 h 606722"/>
              <a:gd name="connsiteX20" fmla="*/ 244756 w 489442"/>
              <a:gd name="connsiteY20" fmla="*/ 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9441" h="606722">
                <a:moveTo>
                  <a:pt x="212813" y="332575"/>
                </a:moveTo>
                <a:lnTo>
                  <a:pt x="212813" y="364744"/>
                </a:lnTo>
                <a:lnTo>
                  <a:pt x="212813" y="397002"/>
                </a:lnTo>
                <a:lnTo>
                  <a:pt x="212813" y="532343"/>
                </a:lnTo>
                <a:cubicBezTo>
                  <a:pt x="212813" y="536075"/>
                  <a:pt x="213436" y="539629"/>
                  <a:pt x="214682" y="542917"/>
                </a:cubicBezTo>
                <a:cubicBezTo>
                  <a:pt x="219043" y="555358"/>
                  <a:pt x="230792" y="564156"/>
                  <a:pt x="244677" y="564156"/>
                </a:cubicBezTo>
                <a:cubicBezTo>
                  <a:pt x="258561" y="564156"/>
                  <a:pt x="270399" y="555358"/>
                  <a:pt x="274760" y="542917"/>
                </a:cubicBezTo>
                <a:cubicBezTo>
                  <a:pt x="275918" y="539629"/>
                  <a:pt x="276630" y="536075"/>
                  <a:pt x="276630" y="532343"/>
                </a:cubicBezTo>
                <a:lnTo>
                  <a:pt x="276630" y="397002"/>
                </a:lnTo>
                <a:lnTo>
                  <a:pt x="276630" y="364744"/>
                </a:lnTo>
                <a:lnTo>
                  <a:pt x="276630" y="332575"/>
                </a:lnTo>
                <a:cubicBezTo>
                  <a:pt x="396520" y="348215"/>
                  <a:pt x="489442" y="450854"/>
                  <a:pt x="489442" y="574820"/>
                </a:cubicBezTo>
                <a:cubicBezTo>
                  <a:pt x="489442" y="592415"/>
                  <a:pt x="475201" y="606722"/>
                  <a:pt x="457489" y="606722"/>
                </a:cubicBezTo>
                <a:lnTo>
                  <a:pt x="31864" y="606722"/>
                </a:lnTo>
                <a:cubicBezTo>
                  <a:pt x="14241" y="606722"/>
                  <a:pt x="0" y="592415"/>
                  <a:pt x="0" y="574820"/>
                </a:cubicBezTo>
                <a:cubicBezTo>
                  <a:pt x="0" y="450854"/>
                  <a:pt x="92833" y="348215"/>
                  <a:pt x="212813" y="332575"/>
                </a:cubicBezTo>
                <a:close/>
                <a:moveTo>
                  <a:pt x="244756" y="0"/>
                </a:moveTo>
                <a:cubicBezTo>
                  <a:pt x="318511" y="0"/>
                  <a:pt x="378301" y="59711"/>
                  <a:pt x="378301" y="133369"/>
                </a:cubicBezTo>
                <a:cubicBezTo>
                  <a:pt x="378301" y="207027"/>
                  <a:pt x="318511" y="266738"/>
                  <a:pt x="244756" y="266738"/>
                </a:cubicBezTo>
                <a:cubicBezTo>
                  <a:pt x="171001" y="266738"/>
                  <a:pt x="111211" y="207027"/>
                  <a:pt x="111211" y="133369"/>
                </a:cubicBezTo>
                <a:cubicBezTo>
                  <a:pt x="111211" y="59711"/>
                  <a:pt x="171001" y="0"/>
                  <a:pt x="2447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Shape6">
            <a:extLst>
              <a:ext uri="{FF2B5EF4-FFF2-40B4-BE49-F238E27FC236}">
                <a16:creationId xmlns:a16="http://schemas.microsoft.com/office/drawing/2014/main" id="{C68D979E-6D9B-35D4-29EA-39CCB1814BAD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0109213" y="2276947"/>
            <a:ext cx="765956" cy="764824"/>
          </a:xfrm>
          <a:custGeom>
            <a:gdLst>
              <a:gd name="connsiteX0" fmla="*/ 34177 w 577276"/>
              <a:gd name="connsiteY0" fmla="*/ 303381 h 576423"/>
              <a:gd name="connsiteX1" fmla="*/ 229362 w 577276"/>
              <a:gd name="connsiteY1" fmla="*/ 303381 h 576423"/>
              <a:gd name="connsiteX2" fmla="*/ 263539 w 577276"/>
              <a:gd name="connsiteY2" fmla="*/ 337510 h 576423"/>
              <a:gd name="connsiteX3" fmla="*/ 263539 w 577276"/>
              <a:gd name="connsiteY3" fmla="*/ 532425 h 576423"/>
              <a:gd name="connsiteX4" fmla="*/ 229362 w 577276"/>
              <a:gd name="connsiteY4" fmla="*/ 566554 h 576423"/>
              <a:gd name="connsiteX5" fmla="*/ 34177 w 577276"/>
              <a:gd name="connsiteY5" fmla="*/ 566554 h 576423"/>
              <a:gd name="connsiteX6" fmla="*/ 0 w 577276"/>
              <a:gd name="connsiteY6" fmla="*/ 532425 h 576423"/>
              <a:gd name="connsiteX7" fmla="*/ 0 w 577276"/>
              <a:gd name="connsiteY7" fmla="*/ 337510 h 576423"/>
              <a:gd name="connsiteX8" fmla="*/ 34177 w 577276"/>
              <a:gd name="connsiteY8" fmla="*/ 303381 h 576423"/>
              <a:gd name="connsiteX9" fmla="*/ 435258 w 577276"/>
              <a:gd name="connsiteY9" fmla="*/ 293512 h 576423"/>
              <a:gd name="connsiteX10" fmla="*/ 455763 w 577276"/>
              <a:gd name="connsiteY10" fmla="*/ 313232 h 576423"/>
              <a:gd name="connsiteX11" fmla="*/ 455763 w 577276"/>
              <a:gd name="connsiteY11" fmla="*/ 414868 h 576423"/>
              <a:gd name="connsiteX12" fmla="*/ 556771 w 577276"/>
              <a:gd name="connsiteY12" fmla="*/ 414868 h 576423"/>
              <a:gd name="connsiteX13" fmla="*/ 577276 w 577276"/>
              <a:gd name="connsiteY13" fmla="*/ 434588 h 576423"/>
              <a:gd name="connsiteX14" fmla="*/ 556771 w 577276"/>
              <a:gd name="connsiteY14" fmla="*/ 455067 h 576423"/>
              <a:gd name="connsiteX15" fmla="*/ 455763 w 577276"/>
              <a:gd name="connsiteY15" fmla="*/ 455067 h 576423"/>
              <a:gd name="connsiteX16" fmla="*/ 455763 w 577276"/>
              <a:gd name="connsiteY16" fmla="*/ 555944 h 576423"/>
              <a:gd name="connsiteX17" fmla="*/ 435258 w 577276"/>
              <a:gd name="connsiteY17" fmla="*/ 576423 h 576423"/>
              <a:gd name="connsiteX18" fmla="*/ 415512 w 577276"/>
              <a:gd name="connsiteY18" fmla="*/ 555944 h 576423"/>
              <a:gd name="connsiteX19" fmla="*/ 415512 w 577276"/>
              <a:gd name="connsiteY19" fmla="*/ 455067 h 576423"/>
              <a:gd name="connsiteX20" fmla="*/ 313745 w 577276"/>
              <a:gd name="connsiteY20" fmla="*/ 455067 h 576423"/>
              <a:gd name="connsiteX21" fmla="*/ 293999 w 577276"/>
              <a:gd name="connsiteY21" fmla="*/ 434588 h 576423"/>
              <a:gd name="connsiteX22" fmla="*/ 313745 w 577276"/>
              <a:gd name="connsiteY22" fmla="*/ 414868 h 576423"/>
              <a:gd name="connsiteX23" fmla="*/ 415512 w 577276"/>
              <a:gd name="connsiteY23" fmla="*/ 414868 h 576423"/>
              <a:gd name="connsiteX24" fmla="*/ 415512 w 577276"/>
              <a:gd name="connsiteY24" fmla="*/ 313232 h 576423"/>
              <a:gd name="connsiteX25" fmla="*/ 435258 w 577276"/>
              <a:gd name="connsiteY25" fmla="*/ 293512 h 576423"/>
              <a:gd name="connsiteX26" fmla="*/ 338045 w 577276"/>
              <a:gd name="connsiteY26" fmla="*/ 0 h 576423"/>
              <a:gd name="connsiteX27" fmla="*/ 533230 w 577276"/>
              <a:gd name="connsiteY27" fmla="*/ 0 h 576423"/>
              <a:gd name="connsiteX28" fmla="*/ 567407 w 577276"/>
              <a:gd name="connsiteY28" fmla="*/ 34129 h 576423"/>
              <a:gd name="connsiteX29" fmla="*/ 567407 w 577276"/>
              <a:gd name="connsiteY29" fmla="*/ 229044 h 576423"/>
              <a:gd name="connsiteX30" fmla="*/ 533230 w 577276"/>
              <a:gd name="connsiteY30" fmla="*/ 263173 h 576423"/>
              <a:gd name="connsiteX31" fmla="*/ 338045 w 577276"/>
              <a:gd name="connsiteY31" fmla="*/ 263173 h 576423"/>
              <a:gd name="connsiteX32" fmla="*/ 303868 w 577276"/>
              <a:gd name="connsiteY32" fmla="*/ 229044 h 576423"/>
              <a:gd name="connsiteX33" fmla="*/ 303868 w 577276"/>
              <a:gd name="connsiteY33" fmla="*/ 34129 h 576423"/>
              <a:gd name="connsiteX34" fmla="*/ 338045 w 577276"/>
              <a:gd name="connsiteY34" fmla="*/ 0 h 576423"/>
              <a:gd name="connsiteX35" fmla="*/ 34177 w 577276"/>
              <a:gd name="connsiteY35" fmla="*/ 0 h 576423"/>
              <a:gd name="connsiteX36" fmla="*/ 229362 w 577276"/>
              <a:gd name="connsiteY36" fmla="*/ 0 h 576423"/>
              <a:gd name="connsiteX37" fmla="*/ 263539 w 577276"/>
              <a:gd name="connsiteY37" fmla="*/ 34129 h 576423"/>
              <a:gd name="connsiteX38" fmla="*/ 263539 w 577276"/>
              <a:gd name="connsiteY38" fmla="*/ 229044 h 576423"/>
              <a:gd name="connsiteX39" fmla="*/ 229362 w 577276"/>
              <a:gd name="connsiteY39" fmla="*/ 263173 h 576423"/>
              <a:gd name="connsiteX40" fmla="*/ 34177 w 577276"/>
              <a:gd name="connsiteY40" fmla="*/ 263173 h 576423"/>
              <a:gd name="connsiteX41" fmla="*/ 0 w 577276"/>
              <a:gd name="connsiteY41" fmla="*/ 229044 h 576423"/>
              <a:gd name="connsiteX42" fmla="*/ 0 w 577276"/>
              <a:gd name="connsiteY42" fmla="*/ 34129 h 576423"/>
              <a:gd name="connsiteX43" fmla="*/ 34177 w 577276"/>
              <a:gd name="connsiteY43" fmla="*/ 0 h 5764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7276" h="576423">
                <a:moveTo>
                  <a:pt x="34177" y="303381"/>
                </a:moveTo>
                <a:lnTo>
                  <a:pt x="229362" y="303381"/>
                </a:lnTo>
                <a:cubicBezTo>
                  <a:pt x="248349" y="303381"/>
                  <a:pt x="263539" y="318549"/>
                  <a:pt x="263539" y="337510"/>
                </a:cubicBezTo>
                <a:lnTo>
                  <a:pt x="263539" y="532425"/>
                </a:lnTo>
                <a:cubicBezTo>
                  <a:pt x="263539" y="551386"/>
                  <a:pt x="248349" y="566554"/>
                  <a:pt x="229362" y="566554"/>
                </a:cubicBezTo>
                <a:lnTo>
                  <a:pt x="34177" y="566554"/>
                </a:lnTo>
                <a:cubicBezTo>
                  <a:pt x="15190" y="566554"/>
                  <a:pt x="0" y="551386"/>
                  <a:pt x="0" y="532425"/>
                </a:cubicBezTo>
                <a:lnTo>
                  <a:pt x="0" y="337510"/>
                </a:lnTo>
                <a:cubicBezTo>
                  <a:pt x="0" y="318549"/>
                  <a:pt x="15190" y="303381"/>
                  <a:pt x="34177" y="303381"/>
                </a:cubicBezTo>
                <a:close/>
                <a:moveTo>
                  <a:pt x="435258" y="293512"/>
                </a:moveTo>
                <a:cubicBezTo>
                  <a:pt x="446650" y="293512"/>
                  <a:pt x="455763" y="302614"/>
                  <a:pt x="455763" y="313232"/>
                </a:cubicBezTo>
                <a:lnTo>
                  <a:pt x="455763" y="414868"/>
                </a:lnTo>
                <a:lnTo>
                  <a:pt x="556771" y="414868"/>
                </a:lnTo>
                <a:cubicBezTo>
                  <a:pt x="568163" y="414868"/>
                  <a:pt x="577276" y="423970"/>
                  <a:pt x="577276" y="434588"/>
                </a:cubicBezTo>
                <a:cubicBezTo>
                  <a:pt x="577276" y="445965"/>
                  <a:pt x="568163" y="455067"/>
                  <a:pt x="556771" y="455067"/>
                </a:cubicBezTo>
                <a:lnTo>
                  <a:pt x="455763" y="455067"/>
                </a:lnTo>
                <a:lnTo>
                  <a:pt x="455763" y="555944"/>
                </a:lnTo>
                <a:cubicBezTo>
                  <a:pt x="455763" y="567321"/>
                  <a:pt x="446650" y="576423"/>
                  <a:pt x="435258" y="576423"/>
                </a:cubicBezTo>
                <a:cubicBezTo>
                  <a:pt x="424625" y="576423"/>
                  <a:pt x="415512" y="567321"/>
                  <a:pt x="415512" y="555944"/>
                </a:cubicBezTo>
                <a:lnTo>
                  <a:pt x="415512" y="455067"/>
                </a:lnTo>
                <a:lnTo>
                  <a:pt x="313745" y="455067"/>
                </a:lnTo>
                <a:cubicBezTo>
                  <a:pt x="303112" y="455067"/>
                  <a:pt x="293999" y="445965"/>
                  <a:pt x="293999" y="434588"/>
                </a:cubicBezTo>
                <a:cubicBezTo>
                  <a:pt x="293999" y="423970"/>
                  <a:pt x="303112" y="414868"/>
                  <a:pt x="313745" y="414868"/>
                </a:cubicBezTo>
                <a:lnTo>
                  <a:pt x="415512" y="414868"/>
                </a:lnTo>
                <a:lnTo>
                  <a:pt x="415512" y="313232"/>
                </a:lnTo>
                <a:cubicBezTo>
                  <a:pt x="415512" y="302614"/>
                  <a:pt x="424625" y="293512"/>
                  <a:pt x="435258" y="293512"/>
                </a:cubicBezTo>
                <a:close/>
                <a:moveTo>
                  <a:pt x="338045" y="0"/>
                </a:moveTo>
                <a:lnTo>
                  <a:pt x="533230" y="0"/>
                </a:lnTo>
                <a:cubicBezTo>
                  <a:pt x="552217" y="0"/>
                  <a:pt x="567407" y="15168"/>
                  <a:pt x="567407" y="34129"/>
                </a:cubicBezTo>
                <a:lnTo>
                  <a:pt x="567407" y="229044"/>
                </a:lnTo>
                <a:cubicBezTo>
                  <a:pt x="567407" y="248005"/>
                  <a:pt x="552217" y="263173"/>
                  <a:pt x="533230" y="263173"/>
                </a:cubicBezTo>
                <a:lnTo>
                  <a:pt x="338045" y="263173"/>
                </a:lnTo>
                <a:cubicBezTo>
                  <a:pt x="319058" y="263173"/>
                  <a:pt x="303868" y="248005"/>
                  <a:pt x="303868" y="229044"/>
                </a:cubicBezTo>
                <a:lnTo>
                  <a:pt x="303868" y="34129"/>
                </a:lnTo>
                <a:cubicBezTo>
                  <a:pt x="303868" y="15168"/>
                  <a:pt x="319058" y="0"/>
                  <a:pt x="338045" y="0"/>
                </a:cubicBezTo>
                <a:close/>
                <a:moveTo>
                  <a:pt x="34177" y="0"/>
                </a:moveTo>
                <a:lnTo>
                  <a:pt x="229362" y="0"/>
                </a:lnTo>
                <a:cubicBezTo>
                  <a:pt x="248349" y="0"/>
                  <a:pt x="263539" y="15168"/>
                  <a:pt x="263539" y="34129"/>
                </a:cubicBezTo>
                <a:lnTo>
                  <a:pt x="263539" y="229044"/>
                </a:lnTo>
                <a:cubicBezTo>
                  <a:pt x="263539" y="248005"/>
                  <a:pt x="248349" y="263173"/>
                  <a:pt x="229362" y="263173"/>
                </a:cubicBezTo>
                <a:lnTo>
                  <a:pt x="34177" y="263173"/>
                </a:lnTo>
                <a:cubicBezTo>
                  <a:pt x="15190" y="263173"/>
                  <a:pt x="0" y="248005"/>
                  <a:pt x="0" y="229044"/>
                </a:cubicBezTo>
                <a:lnTo>
                  <a:pt x="0" y="34129"/>
                </a:lnTo>
                <a:cubicBezTo>
                  <a:pt x="0" y="15168"/>
                  <a:pt x="15190" y="0"/>
                  <a:pt x="341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Shape7">
            <a:extLst>
              <a:ext uri="{FF2B5EF4-FFF2-40B4-BE49-F238E27FC236}">
                <a16:creationId xmlns:a16="http://schemas.microsoft.com/office/drawing/2014/main" id="{F43E5A70-47B0-1093-1FEA-3E3741055942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4210813" y="2322715"/>
            <a:ext cx="797764" cy="706217"/>
          </a:xfrm>
          <a:custGeom>
            <a:gdLst>
              <a:gd name="T0" fmla="*/ 450 w 891"/>
              <a:gd name="T1" fmla="*/ 115 h 790"/>
              <a:gd name="T2" fmla="*/ 76 w 891"/>
              <a:gd name="T3" fmla="*/ 2 h 790"/>
              <a:gd name="T4" fmla="*/ 56 w 891"/>
              <a:gd name="T5" fmla="*/ 17 h 790"/>
              <a:gd name="T6" fmla="*/ 16 w 891"/>
              <a:gd name="T7" fmla="*/ 115 h 790"/>
              <a:gd name="T8" fmla="*/ 0 w 891"/>
              <a:gd name="T9" fmla="*/ 681 h 790"/>
              <a:gd name="T10" fmla="*/ 338 w 891"/>
              <a:gd name="T11" fmla="*/ 697 h 790"/>
              <a:gd name="T12" fmla="*/ 279 w 891"/>
              <a:gd name="T13" fmla="*/ 759 h 790"/>
              <a:gd name="T14" fmla="*/ 279 w 891"/>
              <a:gd name="T15" fmla="*/ 790 h 790"/>
              <a:gd name="T16" fmla="*/ 612 w 891"/>
              <a:gd name="T17" fmla="*/ 774 h 790"/>
              <a:gd name="T18" fmla="*/ 553 w 891"/>
              <a:gd name="T19" fmla="*/ 759 h 790"/>
              <a:gd name="T20" fmla="*/ 875 w 891"/>
              <a:gd name="T21" fmla="*/ 697 h 790"/>
              <a:gd name="T22" fmla="*/ 891 w 891"/>
              <a:gd name="T23" fmla="*/ 131 h 790"/>
              <a:gd name="T24" fmla="*/ 87 w 891"/>
              <a:gd name="T25" fmla="*/ 115 h 790"/>
              <a:gd name="T26" fmla="*/ 343 w 891"/>
              <a:gd name="T27" fmla="*/ 115 h 790"/>
              <a:gd name="T28" fmla="*/ 430 w 891"/>
              <a:gd name="T29" fmla="*/ 142 h 790"/>
              <a:gd name="T30" fmla="*/ 430 w 891"/>
              <a:gd name="T31" fmla="*/ 660 h 790"/>
              <a:gd name="T32" fmla="*/ 87 w 891"/>
              <a:gd name="T33" fmla="*/ 147 h 790"/>
              <a:gd name="T34" fmla="*/ 87 w 891"/>
              <a:gd name="T35" fmla="*/ 115 h 790"/>
              <a:gd name="T36" fmla="*/ 461 w 891"/>
              <a:gd name="T37" fmla="*/ 666 h 790"/>
              <a:gd name="T38" fmla="*/ 522 w 891"/>
              <a:gd name="T39" fmla="*/ 147 h 790"/>
              <a:gd name="T40" fmla="*/ 553 w 891"/>
              <a:gd name="T41" fmla="*/ 185 h 790"/>
              <a:gd name="T42" fmla="*/ 583 w 891"/>
              <a:gd name="T43" fmla="*/ 147 h 790"/>
              <a:gd name="T44" fmla="*/ 860 w 891"/>
              <a:gd name="T45" fmla="*/ 666 h 790"/>
              <a:gd name="T46" fmla="*/ 860 w 891"/>
              <a:gd name="T47" fmla="*/ 666 h 790"/>
              <a:gd name="T48" fmla="*/ 256 w 891"/>
              <a:gd name="T49" fmla="*/ 205 h 790"/>
              <a:gd name="T50" fmla="*/ 377 w 891"/>
              <a:gd name="T51" fmla="*/ 221 h 790"/>
              <a:gd name="T52" fmla="*/ 377 w 891"/>
              <a:gd name="T53" fmla="*/ 320 h 790"/>
              <a:gd name="T54" fmla="*/ 256 w 891"/>
              <a:gd name="T55" fmla="*/ 262 h 790"/>
              <a:gd name="T56" fmla="*/ 377 w 891"/>
              <a:gd name="T57" fmla="*/ 320 h 790"/>
              <a:gd name="T58" fmla="*/ 134 w 891"/>
              <a:gd name="T59" fmla="*/ 325 h 790"/>
              <a:gd name="T60" fmla="*/ 377 w 891"/>
              <a:gd name="T61" fmla="*/ 378 h 790"/>
              <a:gd name="T62" fmla="*/ 377 w 891"/>
              <a:gd name="T63" fmla="*/ 477 h 790"/>
              <a:gd name="T64" fmla="*/ 134 w 891"/>
              <a:gd name="T65" fmla="*/ 383 h 790"/>
              <a:gd name="T66" fmla="*/ 377 w 891"/>
              <a:gd name="T67" fmla="*/ 477 h 790"/>
              <a:gd name="T68" fmla="*/ 134 w 891"/>
              <a:gd name="T69" fmla="*/ 482 h 790"/>
              <a:gd name="T70" fmla="*/ 377 w 891"/>
              <a:gd name="T71" fmla="*/ 535 h 790"/>
              <a:gd name="T72" fmla="*/ 155 w 891"/>
              <a:gd name="T73" fmla="*/ 258 h 790"/>
              <a:gd name="T74" fmla="*/ 198 w 891"/>
              <a:gd name="T75" fmla="*/ 249 h 790"/>
              <a:gd name="T76" fmla="*/ 215 w 891"/>
              <a:gd name="T77" fmla="*/ 277 h 790"/>
              <a:gd name="T78" fmla="*/ 192 w 891"/>
              <a:gd name="T79" fmla="*/ 159 h 790"/>
              <a:gd name="T80" fmla="*/ 168 w 891"/>
              <a:gd name="T81" fmla="*/ 152 h 790"/>
              <a:gd name="T82" fmla="*/ 145 w 891"/>
              <a:gd name="T83" fmla="*/ 255 h 790"/>
              <a:gd name="T84" fmla="*/ 180 w 891"/>
              <a:gd name="T85" fmla="*/ 180 h 790"/>
              <a:gd name="T86" fmla="*/ 167 w 891"/>
              <a:gd name="T87" fmla="*/ 220 h 790"/>
              <a:gd name="T88" fmla="*/ 528 w 891"/>
              <a:gd name="T89" fmla="*/ 243 h 790"/>
              <a:gd name="T90" fmla="*/ 810 w 891"/>
              <a:gd name="T91" fmla="*/ 263 h 790"/>
              <a:gd name="T92" fmla="*/ 528 w 891"/>
              <a:gd name="T93" fmla="*/ 243 h 790"/>
              <a:gd name="T94" fmla="*/ 810 w 891"/>
              <a:gd name="T95" fmla="*/ 321 h 790"/>
              <a:gd name="T96" fmla="*/ 528 w 891"/>
              <a:gd name="T97" fmla="*/ 341 h 790"/>
              <a:gd name="T98" fmla="*/ 531 w 891"/>
              <a:gd name="T99" fmla="*/ 400 h 790"/>
              <a:gd name="T100" fmla="*/ 810 w 891"/>
              <a:gd name="T101" fmla="*/ 420 h 790"/>
              <a:gd name="T102" fmla="*/ 531 w 891"/>
              <a:gd name="T103" fmla="*/ 400 h 790"/>
              <a:gd name="T104" fmla="*/ 810 w 891"/>
              <a:gd name="T105" fmla="*/ 478 h 790"/>
              <a:gd name="T106" fmla="*/ 531 w 891"/>
              <a:gd name="T107" fmla="*/ 498 h 790"/>
              <a:gd name="T108" fmla="*/ 531 w 891"/>
              <a:gd name="T109" fmla="*/ 557 h 790"/>
              <a:gd name="T110" fmla="*/ 810 w 891"/>
              <a:gd name="T111" fmla="*/ 577 h 790"/>
              <a:gd name="T112" fmla="*/ 531 w 891"/>
              <a:gd name="T113" fmla="*/ 557 h 7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1" h="790">
                <a:moveTo>
                  <a:pt x="875" y="115"/>
                </a:moveTo>
                <a:lnTo>
                  <a:pt x="450" y="115"/>
                </a:lnTo>
                <a:lnTo>
                  <a:pt x="450" y="115"/>
                </a:lnTo>
                <a:lnTo>
                  <a:pt x="76" y="2"/>
                </a:lnTo>
                <a:cubicBezTo>
                  <a:pt x="72" y="0"/>
                  <a:pt x="66" y="1"/>
                  <a:pt x="63" y="4"/>
                </a:cubicBezTo>
                <a:cubicBezTo>
                  <a:pt x="59" y="7"/>
                  <a:pt x="56" y="12"/>
                  <a:pt x="56" y="17"/>
                </a:cubicBezTo>
                <a:lnTo>
                  <a:pt x="56" y="115"/>
                </a:lnTo>
                <a:lnTo>
                  <a:pt x="16" y="115"/>
                </a:lnTo>
                <a:cubicBezTo>
                  <a:pt x="7" y="115"/>
                  <a:pt x="0" y="122"/>
                  <a:pt x="0" y="131"/>
                </a:cubicBezTo>
                <a:lnTo>
                  <a:pt x="0" y="681"/>
                </a:lnTo>
                <a:cubicBezTo>
                  <a:pt x="0" y="690"/>
                  <a:pt x="7" y="697"/>
                  <a:pt x="16" y="697"/>
                </a:cubicBezTo>
                <a:lnTo>
                  <a:pt x="338" y="697"/>
                </a:lnTo>
                <a:lnTo>
                  <a:pt x="338" y="759"/>
                </a:lnTo>
                <a:lnTo>
                  <a:pt x="279" y="759"/>
                </a:lnTo>
                <a:lnTo>
                  <a:pt x="279" y="774"/>
                </a:lnTo>
                <a:lnTo>
                  <a:pt x="279" y="790"/>
                </a:lnTo>
                <a:lnTo>
                  <a:pt x="612" y="790"/>
                </a:lnTo>
                <a:lnTo>
                  <a:pt x="612" y="774"/>
                </a:lnTo>
                <a:lnTo>
                  <a:pt x="612" y="759"/>
                </a:lnTo>
                <a:lnTo>
                  <a:pt x="553" y="759"/>
                </a:lnTo>
                <a:lnTo>
                  <a:pt x="553" y="697"/>
                </a:lnTo>
                <a:lnTo>
                  <a:pt x="875" y="697"/>
                </a:lnTo>
                <a:cubicBezTo>
                  <a:pt x="884" y="697"/>
                  <a:pt x="891" y="690"/>
                  <a:pt x="891" y="681"/>
                </a:cubicBezTo>
                <a:lnTo>
                  <a:pt x="891" y="131"/>
                </a:lnTo>
                <a:cubicBezTo>
                  <a:pt x="891" y="122"/>
                  <a:pt x="884" y="115"/>
                  <a:pt x="875" y="115"/>
                </a:cubicBezTo>
                <a:close/>
                <a:moveTo>
                  <a:pt x="87" y="115"/>
                </a:moveTo>
                <a:lnTo>
                  <a:pt x="87" y="38"/>
                </a:lnTo>
                <a:lnTo>
                  <a:pt x="343" y="115"/>
                </a:lnTo>
                <a:lnTo>
                  <a:pt x="394" y="131"/>
                </a:lnTo>
                <a:lnTo>
                  <a:pt x="430" y="142"/>
                </a:lnTo>
                <a:lnTo>
                  <a:pt x="430" y="147"/>
                </a:lnTo>
                <a:lnTo>
                  <a:pt x="430" y="660"/>
                </a:lnTo>
                <a:lnTo>
                  <a:pt x="87" y="556"/>
                </a:lnTo>
                <a:lnTo>
                  <a:pt x="87" y="147"/>
                </a:lnTo>
                <a:lnTo>
                  <a:pt x="87" y="131"/>
                </a:lnTo>
                <a:lnTo>
                  <a:pt x="87" y="115"/>
                </a:lnTo>
                <a:close/>
                <a:moveTo>
                  <a:pt x="860" y="666"/>
                </a:moveTo>
                <a:lnTo>
                  <a:pt x="461" y="666"/>
                </a:lnTo>
                <a:lnTo>
                  <a:pt x="461" y="147"/>
                </a:lnTo>
                <a:lnTo>
                  <a:pt x="522" y="147"/>
                </a:lnTo>
                <a:lnTo>
                  <a:pt x="522" y="204"/>
                </a:lnTo>
                <a:lnTo>
                  <a:pt x="553" y="185"/>
                </a:lnTo>
                <a:lnTo>
                  <a:pt x="583" y="204"/>
                </a:lnTo>
                <a:lnTo>
                  <a:pt x="583" y="147"/>
                </a:lnTo>
                <a:lnTo>
                  <a:pt x="860" y="147"/>
                </a:lnTo>
                <a:lnTo>
                  <a:pt x="860" y="666"/>
                </a:lnTo>
                <a:lnTo>
                  <a:pt x="860" y="666"/>
                </a:lnTo>
                <a:lnTo>
                  <a:pt x="860" y="666"/>
                </a:lnTo>
                <a:close/>
                <a:moveTo>
                  <a:pt x="377" y="242"/>
                </a:moveTo>
                <a:lnTo>
                  <a:pt x="256" y="205"/>
                </a:lnTo>
                <a:lnTo>
                  <a:pt x="256" y="184"/>
                </a:lnTo>
                <a:lnTo>
                  <a:pt x="377" y="221"/>
                </a:lnTo>
                <a:lnTo>
                  <a:pt x="377" y="242"/>
                </a:lnTo>
                <a:close/>
                <a:moveTo>
                  <a:pt x="377" y="320"/>
                </a:moveTo>
                <a:lnTo>
                  <a:pt x="256" y="283"/>
                </a:lnTo>
                <a:lnTo>
                  <a:pt x="256" y="262"/>
                </a:lnTo>
                <a:lnTo>
                  <a:pt x="377" y="299"/>
                </a:lnTo>
                <a:lnTo>
                  <a:pt x="377" y="320"/>
                </a:lnTo>
                <a:close/>
                <a:moveTo>
                  <a:pt x="377" y="399"/>
                </a:moveTo>
                <a:lnTo>
                  <a:pt x="134" y="325"/>
                </a:lnTo>
                <a:lnTo>
                  <a:pt x="134" y="304"/>
                </a:lnTo>
                <a:lnTo>
                  <a:pt x="377" y="378"/>
                </a:lnTo>
                <a:lnTo>
                  <a:pt x="377" y="399"/>
                </a:lnTo>
                <a:close/>
                <a:moveTo>
                  <a:pt x="377" y="477"/>
                </a:moveTo>
                <a:lnTo>
                  <a:pt x="134" y="403"/>
                </a:lnTo>
                <a:lnTo>
                  <a:pt x="134" y="383"/>
                </a:lnTo>
                <a:lnTo>
                  <a:pt x="377" y="456"/>
                </a:lnTo>
                <a:lnTo>
                  <a:pt x="377" y="477"/>
                </a:lnTo>
                <a:close/>
                <a:moveTo>
                  <a:pt x="377" y="556"/>
                </a:moveTo>
                <a:lnTo>
                  <a:pt x="134" y="482"/>
                </a:lnTo>
                <a:lnTo>
                  <a:pt x="134" y="461"/>
                </a:lnTo>
                <a:lnTo>
                  <a:pt x="377" y="535"/>
                </a:lnTo>
                <a:lnTo>
                  <a:pt x="377" y="556"/>
                </a:lnTo>
                <a:close/>
                <a:moveTo>
                  <a:pt x="155" y="258"/>
                </a:moveTo>
                <a:lnTo>
                  <a:pt x="161" y="238"/>
                </a:lnTo>
                <a:lnTo>
                  <a:pt x="198" y="249"/>
                </a:lnTo>
                <a:lnTo>
                  <a:pt x="205" y="273"/>
                </a:lnTo>
                <a:lnTo>
                  <a:pt x="215" y="277"/>
                </a:lnTo>
                <a:lnTo>
                  <a:pt x="226" y="280"/>
                </a:lnTo>
                <a:lnTo>
                  <a:pt x="192" y="159"/>
                </a:lnTo>
                <a:lnTo>
                  <a:pt x="180" y="155"/>
                </a:lnTo>
                <a:lnTo>
                  <a:pt x="168" y="152"/>
                </a:lnTo>
                <a:lnTo>
                  <a:pt x="134" y="252"/>
                </a:lnTo>
                <a:lnTo>
                  <a:pt x="145" y="255"/>
                </a:lnTo>
                <a:lnTo>
                  <a:pt x="155" y="258"/>
                </a:lnTo>
                <a:close/>
                <a:moveTo>
                  <a:pt x="180" y="180"/>
                </a:moveTo>
                <a:lnTo>
                  <a:pt x="193" y="228"/>
                </a:lnTo>
                <a:lnTo>
                  <a:pt x="167" y="220"/>
                </a:lnTo>
                <a:lnTo>
                  <a:pt x="180" y="180"/>
                </a:lnTo>
                <a:close/>
                <a:moveTo>
                  <a:pt x="528" y="243"/>
                </a:moveTo>
                <a:lnTo>
                  <a:pt x="810" y="243"/>
                </a:lnTo>
                <a:lnTo>
                  <a:pt x="810" y="263"/>
                </a:lnTo>
                <a:lnTo>
                  <a:pt x="528" y="263"/>
                </a:lnTo>
                <a:lnTo>
                  <a:pt x="528" y="243"/>
                </a:lnTo>
                <a:close/>
                <a:moveTo>
                  <a:pt x="528" y="321"/>
                </a:moveTo>
                <a:lnTo>
                  <a:pt x="810" y="321"/>
                </a:lnTo>
                <a:lnTo>
                  <a:pt x="810" y="341"/>
                </a:lnTo>
                <a:lnTo>
                  <a:pt x="528" y="341"/>
                </a:lnTo>
                <a:lnTo>
                  <a:pt x="528" y="321"/>
                </a:lnTo>
                <a:close/>
                <a:moveTo>
                  <a:pt x="531" y="400"/>
                </a:moveTo>
                <a:lnTo>
                  <a:pt x="810" y="400"/>
                </a:lnTo>
                <a:lnTo>
                  <a:pt x="810" y="420"/>
                </a:lnTo>
                <a:lnTo>
                  <a:pt x="531" y="420"/>
                </a:lnTo>
                <a:lnTo>
                  <a:pt x="531" y="400"/>
                </a:lnTo>
                <a:close/>
                <a:moveTo>
                  <a:pt x="531" y="478"/>
                </a:moveTo>
                <a:lnTo>
                  <a:pt x="810" y="478"/>
                </a:lnTo>
                <a:lnTo>
                  <a:pt x="810" y="498"/>
                </a:lnTo>
                <a:lnTo>
                  <a:pt x="531" y="498"/>
                </a:lnTo>
                <a:lnTo>
                  <a:pt x="531" y="478"/>
                </a:lnTo>
                <a:close/>
                <a:moveTo>
                  <a:pt x="531" y="557"/>
                </a:moveTo>
                <a:lnTo>
                  <a:pt x="810" y="557"/>
                </a:lnTo>
                <a:lnTo>
                  <a:pt x="810" y="577"/>
                </a:lnTo>
                <a:lnTo>
                  <a:pt x="531" y="577"/>
                </a:lnTo>
                <a:lnTo>
                  <a:pt x="531" y="5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" name="Shape8">
            <a:extLst>
              <a:ext uri="{FF2B5EF4-FFF2-40B4-BE49-F238E27FC236}">
                <a16:creationId xmlns:a16="http://schemas.microsoft.com/office/drawing/2014/main" id="{A4F23808-A275-B232-87F7-5E380ECB7BC4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7186421" y="2295872"/>
            <a:ext cx="797765" cy="733061"/>
          </a:xfrm>
          <a:custGeom>
            <a:gdLst>
              <a:gd name="connsiteX0" fmla="*/ 366665 w 604675"/>
              <a:gd name="connsiteY0" fmla="*/ 388199 h 555632"/>
              <a:gd name="connsiteX1" fmla="*/ 366665 w 604675"/>
              <a:gd name="connsiteY1" fmla="*/ 481413 h 555632"/>
              <a:gd name="connsiteX2" fmla="*/ 426977 w 604675"/>
              <a:gd name="connsiteY2" fmla="*/ 481413 h 555632"/>
              <a:gd name="connsiteX3" fmla="*/ 426977 w 604675"/>
              <a:gd name="connsiteY3" fmla="*/ 388199 h 555632"/>
              <a:gd name="connsiteX4" fmla="*/ 189710 w 604675"/>
              <a:gd name="connsiteY4" fmla="*/ 388199 h 555632"/>
              <a:gd name="connsiteX5" fmla="*/ 189710 w 604675"/>
              <a:gd name="connsiteY5" fmla="*/ 481413 h 555632"/>
              <a:gd name="connsiteX6" fmla="*/ 250022 w 604675"/>
              <a:gd name="connsiteY6" fmla="*/ 481413 h 555632"/>
              <a:gd name="connsiteX7" fmla="*/ 250022 w 604675"/>
              <a:gd name="connsiteY7" fmla="*/ 388199 h 555632"/>
              <a:gd name="connsiteX8" fmla="*/ 366665 w 604675"/>
              <a:gd name="connsiteY8" fmla="*/ 291853 h 555632"/>
              <a:gd name="connsiteX9" fmla="*/ 366665 w 604675"/>
              <a:gd name="connsiteY9" fmla="*/ 385067 h 555632"/>
              <a:gd name="connsiteX10" fmla="*/ 426977 w 604675"/>
              <a:gd name="connsiteY10" fmla="*/ 385067 h 555632"/>
              <a:gd name="connsiteX11" fmla="*/ 426977 w 604675"/>
              <a:gd name="connsiteY11" fmla="*/ 291853 h 555632"/>
              <a:gd name="connsiteX12" fmla="*/ 189710 w 604675"/>
              <a:gd name="connsiteY12" fmla="*/ 291853 h 555632"/>
              <a:gd name="connsiteX13" fmla="*/ 189710 w 604675"/>
              <a:gd name="connsiteY13" fmla="*/ 385067 h 555632"/>
              <a:gd name="connsiteX14" fmla="*/ 250022 w 604675"/>
              <a:gd name="connsiteY14" fmla="*/ 385067 h 555632"/>
              <a:gd name="connsiteX15" fmla="*/ 250022 w 604675"/>
              <a:gd name="connsiteY15" fmla="*/ 291853 h 555632"/>
              <a:gd name="connsiteX16" fmla="*/ 257380 w 604675"/>
              <a:gd name="connsiteY16" fmla="*/ 53277 h 555632"/>
              <a:gd name="connsiteX17" fmla="*/ 359428 w 604675"/>
              <a:gd name="connsiteY17" fmla="*/ 53277 h 555632"/>
              <a:gd name="connsiteX18" fmla="*/ 366665 w 604675"/>
              <a:gd name="connsiteY18" fmla="*/ 60503 h 555632"/>
              <a:gd name="connsiteX19" fmla="*/ 366665 w 604675"/>
              <a:gd name="connsiteY19" fmla="*/ 96030 h 555632"/>
              <a:gd name="connsiteX20" fmla="*/ 557612 w 604675"/>
              <a:gd name="connsiteY20" fmla="*/ 96030 h 555632"/>
              <a:gd name="connsiteX21" fmla="*/ 559301 w 604675"/>
              <a:gd name="connsiteY21" fmla="*/ 97596 h 555632"/>
              <a:gd name="connsiteX22" fmla="*/ 557612 w 604675"/>
              <a:gd name="connsiteY22" fmla="*/ 99162 h 555632"/>
              <a:gd name="connsiteX23" fmla="*/ 366665 w 604675"/>
              <a:gd name="connsiteY23" fmla="*/ 99162 h 555632"/>
              <a:gd name="connsiteX24" fmla="*/ 366665 w 604675"/>
              <a:gd name="connsiteY24" fmla="*/ 192376 h 555632"/>
              <a:gd name="connsiteX25" fmla="*/ 557612 w 604675"/>
              <a:gd name="connsiteY25" fmla="*/ 192376 h 555632"/>
              <a:gd name="connsiteX26" fmla="*/ 559301 w 604675"/>
              <a:gd name="connsiteY26" fmla="*/ 193942 h 555632"/>
              <a:gd name="connsiteX27" fmla="*/ 557612 w 604675"/>
              <a:gd name="connsiteY27" fmla="*/ 195507 h 555632"/>
              <a:gd name="connsiteX28" fmla="*/ 366665 w 604675"/>
              <a:gd name="connsiteY28" fmla="*/ 195507 h 555632"/>
              <a:gd name="connsiteX29" fmla="*/ 366665 w 604675"/>
              <a:gd name="connsiteY29" fmla="*/ 288722 h 555632"/>
              <a:gd name="connsiteX30" fmla="*/ 426977 w 604675"/>
              <a:gd name="connsiteY30" fmla="*/ 288722 h 555632"/>
              <a:gd name="connsiteX31" fmla="*/ 426977 w 604675"/>
              <a:gd name="connsiteY31" fmla="*/ 237177 h 555632"/>
              <a:gd name="connsiteX32" fmla="*/ 434214 w 604675"/>
              <a:gd name="connsiteY32" fmla="*/ 229830 h 555632"/>
              <a:gd name="connsiteX33" fmla="*/ 536262 w 604675"/>
              <a:gd name="connsiteY33" fmla="*/ 229830 h 555632"/>
              <a:gd name="connsiteX34" fmla="*/ 543620 w 604675"/>
              <a:gd name="connsiteY34" fmla="*/ 237177 h 555632"/>
              <a:gd name="connsiteX35" fmla="*/ 543620 w 604675"/>
              <a:gd name="connsiteY35" fmla="*/ 288722 h 555632"/>
              <a:gd name="connsiteX36" fmla="*/ 557612 w 604675"/>
              <a:gd name="connsiteY36" fmla="*/ 288722 h 555632"/>
              <a:gd name="connsiteX37" fmla="*/ 559301 w 604675"/>
              <a:gd name="connsiteY37" fmla="*/ 290287 h 555632"/>
              <a:gd name="connsiteX38" fmla="*/ 557612 w 604675"/>
              <a:gd name="connsiteY38" fmla="*/ 291853 h 555632"/>
              <a:gd name="connsiteX39" fmla="*/ 543620 w 604675"/>
              <a:gd name="connsiteY39" fmla="*/ 291853 h 555632"/>
              <a:gd name="connsiteX40" fmla="*/ 543620 w 604675"/>
              <a:gd name="connsiteY40" fmla="*/ 385067 h 555632"/>
              <a:gd name="connsiteX41" fmla="*/ 557612 w 604675"/>
              <a:gd name="connsiteY41" fmla="*/ 385067 h 555632"/>
              <a:gd name="connsiteX42" fmla="*/ 559301 w 604675"/>
              <a:gd name="connsiteY42" fmla="*/ 386633 h 555632"/>
              <a:gd name="connsiteX43" fmla="*/ 557612 w 604675"/>
              <a:gd name="connsiteY43" fmla="*/ 388199 h 555632"/>
              <a:gd name="connsiteX44" fmla="*/ 543620 w 604675"/>
              <a:gd name="connsiteY44" fmla="*/ 388199 h 555632"/>
              <a:gd name="connsiteX45" fmla="*/ 543620 w 604675"/>
              <a:gd name="connsiteY45" fmla="*/ 481413 h 555632"/>
              <a:gd name="connsiteX46" fmla="*/ 557612 w 604675"/>
              <a:gd name="connsiteY46" fmla="*/ 481413 h 555632"/>
              <a:gd name="connsiteX47" fmla="*/ 559301 w 604675"/>
              <a:gd name="connsiteY47" fmla="*/ 482979 h 555632"/>
              <a:gd name="connsiteX48" fmla="*/ 557612 w 604675"/>
              <a:gd name="connsiteY48" fmla="*/ 484544 h 555632"/>
              <a:gd name="connsiteX49" fmla="*/ 543620 w 604675"/>
              <a:gd name="connsiteY49" fmla="*/ 484544 h 555632"/>
              <a:gd name="connsiteX50" fmla="*/ 536262 w 604675"/>
              <a:gd name="connsiteY50" fmla="*/ 491770 h 555632"/>
              <a:gd name="connsiteX51" fmla="*/ 434214 w 604675"/>
              <a:gd name="connsiteY51" fmla="*/ 491770 h 555632"/>
              <a:gd name="connsiteX52" fmla="*/ 426977 w 604675"/>
              <a:gd name="connsiteY52" fmla="*/ 484544 h 555632"/>
              <a:gd name="connsiteX53" fmla="*/ 366665 w 604675"/>
              <a:gd name="connsiteY53" fmla="*/ 484544 h 555632"/>
              <a:gd name="connsiteX54" fmla="*/ 359428 w 604675"/>
              <a:gd name="connsiteY54" fmla="*/ 491770 h 555632"/>
              <a:gd name="connsiteX55" fmla="*/ 257380 w 604675"/>
              <a:gd name="connsiteY55" fmla="*/ 491770 h 555632"/>
              <a:gd name="connsiteX56" fmla="*/ 250022 w 604675"/>
              <a:gd name="connsiteY56" fmla="*/ 484544 h 555632"/>
              <a:gd name="connsiteX57" fmla="*/ 189710 w 604675"/>
              <a:gd name="connsiteY57" fmla="*/ 484544 h 555632"/>
              <a:gd name="connsiteX58" fmla="*/ 182473 w 604675"/>
              <a:gd name="connsiteY58" fmla="*/ 491770 h 555632"/>
              <a:gd name="connsiteX59" fmla="*/ 80425 w 604675"/>
              <a:gd name="connsiteY59" fmla="*/ 491770 h 555632"/>
              <a:gd name="connsiteX60" fmla="*/ 73187 w 604675"/>
              <a:gd name="connsiteY60" fmla="*/ 484544 h 555632"/>
              <a:gd name="connsiteX61" fmla="*/ 47012 w 604675"/>
              <a:gd name="connsiteY61" fmla="*/ 484544 h 555632"/>
              <a:gd name="connsiteX62" fmla="*/ 45444 w 604675"/>
              <a:gd name="connsiteY62" fmla="*/ 482979 h 555632"/>
              <a:gd name="connsiteX63" fmla="*/ 47012 w 604675"/>
              <a:gd name="connsiteY63" fmla="*/ 481413 h 555632"/>
              <a:gd name="connsiteX64" fmla="*/ 73187 w 604675"/>
              <a:gd name="connsiteY64" fmla="*/ 481413 h 555632"/>
              <a:gd name="connsiteX65" fmla="*/ 73187 w 604675"/>
              <a:gd name="connsiteY65" fmla="*/ 388199 h 555632"/>
              <a:gd name="connsiteX66" fmla="*/ 47012 w 604675"/>
              <a:gd name="connsiteY66" fmla="*/ 388199 h 555632"/>
              <a:gd name="connsiteX67" fmla="*/ 45444 w 604675"/>
              <a:gd name="connsiteY67" fmla="*/ 386633 h 555632"/>
              <a:gd name="connsiteX68" fmla="*/ 47012 w 604675"/>
              <a:gd name="connsiteY68" fmla="*/ 385067 h 555632"/>
              <a:gd name="connsiteX69" fmla="*/ 73187 w 604675"/>
              <a:gd name="connsiteY69" fmla="*/ 385067 h 555632"/>
              <a:gd name="connsiteX70" fmla="*/ 73187 w 604675"/>
              <a:gd name="connsiteY70" fmla="*/ 291853 h 555632"/>
              <a:gd name="connsiteX71" fmla="*/ 47012 w 604675"/>
              <a:gd name="connsiteY71" fmla="*/ 291853 h 555632"/>
              <a:gd name="connsiteX72" fmla="*/ 45444 w 604675"/>
              <a:gd name="connsiteY72" fmla="*/ 290287 h 555632"/>
              <a:gd name="connsiteX73" fmla="*/ 47012 w 604675"/>
              <a:gd name="connsiteY73" fmla="*/ 288722 h 555632"/>
              <a:gd name="connsiteX74" fmla="*/ 73187 w 604675"/>
              <a:gd name="connsiteY74" fmla="*/ 288722 h 555632"/>
              <a:gd name="connsiteX75" fmla="*/ 73187 w 604675"/>
              <a:gd name="connsiteY75" fmla="*/ 237177 h 555632"/>
              <a:gd name="connsiteX76" fmla="*/ 80425 w 604675"/>
              <a:gd name="connsiteY76" fmla="*/ 229830 h 555632"/>
              <a:gd name="connsiteX77" fmla="*/ 182473 w 604675"/>
              <a:gd name="connsiteY77" fmla="*/ 229830 h 555632"/>
              <a:gd name="connsiteX78" fmla="*/ 189710 w 604675"/>
              <a:gd name="connsiteY78" fmla="*/ 237177 h 555632"/>
              <a:gd name="connsiteX79" fmla="*/ 189710 w 604675"/>
              <a:gd name="connsiteY79" fmla="*/ 288722 h 555632"/>
              <a:gd name="connsiteX80" fmla="*/ 250022 w 604675"/>
              <a:gd name="connsiteY80" fmla="*/ 288722 h 555632"/>
              <a:gd name="connsiteX81" fmla="*/ 250022 w 604675"/>
              <a:gd name="connsiteY81" fmla="*/ 195507 h 555632"/>
              <a:gd name="connsiteX82" fmla="*/ 47012 w 604675"/>
              <a:gd name="connsiteY82" fmla="*/ 195507 h 555632"/>
              <a:gd name="connsiteX83" fmla="*/ 45444 w 604675"/>
              <a:gd name="connsiteY83" fmla="*/ 193942 h 555632"/>
              <a:gd name="connsiteX84" fmla="*/ 47012 w 604675"/>
              <a:gd name="connsiteY84" fmla="*/ 192376 h 555632"/>
              <a:gd name="connsiteX85" fmla="*/ 250022 w 604675"/>
              <a:gd name="connsiteY85" fmla="*/ 192376 h 555632"/>
              <a:gd name="connsiteX86" fmla="*/ 250022 w 604675"/>
              <a:gd name="connsiteY86" fmla="*/ 99162 h 555632"/>
              <a:gd name="connsiteX87" fmla="*/ 47012 w 604675"/>
              <a:gd name="connsiteY87" fmla="*/ 99162 h 555632"/>
              <a:gd name="connsiteX88" fmla="*/ 45444 w 604675"/>
              <a:gd name="connsiteY88" fmla="*/ 97596 h 555632"/>
              <a:gd name="connsiteX89" fmla="*/ 47012 w 604675"/>
              <a:gd name="connsiteY89" fmla="*/ 96030 h 555632"/>
              <a:gd name="connsiteX90" fmla="*/ 250022 w 604675"/>
              <a:gd name="connsiteY90" fmla="*/ 96030 h 555632"/>
              <a:gd name="connsiteX91" fmla="*/ 250022 w 604675"/>
              <a:gd name="connsiteY91" fmla="*/ 60503 h 555632"/>
              <a:gd name="connsiteX92" fmla="*/ 257380 w 604675"/>
              <a:gd name="connsiteY92" fmla="*/ 53277 h 555632"/>
              <a:gd name="connsiteX93" fmla="*/ 16043 w 604675"/>
              <a:gd name="connsiteY93" fmla="*/ 0 h 555632"/>
              <a:gd name="connsiteX94" fmla="*/ 32206 w 604675"/>
              <a:gd name="connsiteY94" fmla="*/ 16020 h 555632"/>
              <a:gd name="connsiteX95" fmla="*/ 32206 w 604675"/>
              <a:gd name="connsiteY95" fmla="*/ 523593 h 555632"/>
              <a:gd name="connsiteX96" fmla="*/ 588632 w 604675"/>
              <a:gd name="connsiteY96" fmla="*/ 523593 h 555632"/>
              <a:gd name="connsiteX97" fmla="*/ 604675 w 604675"/>
              <a:gd name="connsiteY97" fmla="*/ 539612 h 555632"/>
              <a:gd name="connsiteX98" fmla="*/ 588632 w 604675"/>
              <a:gd name="connsiteY98" fmla="*/ 555632 h 555632"/>
              <a:gd name="connsiteX99" fmla="*/ 16043 w 604675"/>
              <a:gd name="connsiteY99" fmla="*/ 555632 h 555632"/>
              <a:gd name="connsiteX100" fmla="*/ 0 w 604675"/>
              <a:gd name="connsiteY100" fmla="*/ 539612 h 555632"/>
              <a:gd name="connsiteX101" fmla="*/ 0 w 604675"/>
              <a:gd name="connsiteY101" fmla="*/ 16020 h 555632"/>
              <a:gd name="connsiteX102" fmla="*/ 16043 w 604675"/>
              <a:gd name="connsiteY102" fmla="*/ 0 h 5556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04675" h="555632">
                <a:moveTo>
                  <a:pt x="366665" y="388199"/>
                </a:moveTo>
                <a:lnTo>
                  <a:pt x="366665" y="481413"/>
                </a:lnTo>
                <a:lnTo>
                  <a:pt x="426977" y="481413"/>
                </a:lnTo>
                <a:lnTo>
                  <a:pt x="426977" y="388199"/>
                </a:lnTo>
                <a:close/>
                <a:moveTo>
                  <a:pt x="189710" y="388199"/>
                </a:moveTo>
                <a:lnTo>
                  <a:pt x="189710" y="481413"/>
                </a:lnTo>
                <a:lnTo>
                  <a:pt x="250022" y="481413"/>
                </a:lnTo>
                <a:lnTo>
                  <a:pt x="250022" y="388199"/>
                </a:lnTo>
                <a:close/>
                <a:moveTo>
                  <a:pt x="366665" y="291853"/>
                </a:moveTo>
                <a:lnTo>
                  <a:pt x="366665" y="385067"/>
                </a:lnTo>
                <a:lnTo>
                  <a:pt x="426977" y="385067"/>
                </a:lnTo>
                <a:lnTo>
                  <a:pt x="426977" y="291853"/>
                </a:lnTo>
                <a:close/>
                <a:moveTo>
                  <a:pt x="189710" y="291853"/>
                </a:moveTo>
                <a:lnTo>
                  <a:pt x="189710" y="385067"/>
                </a:lnTo>
                <a:lnTo>
                  <a:pt x="250022" y="385067"/>
                </a:lnTo>
                <a:lnTo>
                  <a:pt x="250022" y="291853"/>
                </a:lnTo>
                <a:close/>
                <a:moveTo>
                  <a:pt x="257380" y="53277"/>
                </a:moveTo>
                <a:lnTo>
                  <a:pt x="359428" y="53277"/>
                </a:lnTo>
                <a:cubicBezTo>
                  <a:pt x="363408" y="53277"/>
                  <a:pt x="366665" y="56529"/>
                  <a:pt x="366665" y="60503"/>
                </a:cubicBezTo>
                <a:lnTo>
                  <a:pt x="366665" y="96030"/>
                </a:lnTo>
                <a:lnTo>
                  <a:pt x="557612" y="96030"/>
                </a:lnTo>
                <a:cubicBezTo>
                  <a:pt x="558577" y="96030"/>
                  <a:pt x="559301" y="96753"/>
                  <a:pt x="559301" y="97596"/>
                </a:cubicBezTo>
                <a:cubicBezTo>
                  <a:pt x="559301" y="98439"/>
                  <a:pt x="558577" y="99162"/>
                  <a:pt x="557612" y="99162"/>
                </a:cubicBezTo>
                <a:lnTo>
                  <a:pt x="366665" y="99162"/>
                </a:lnTo>
                <a:lnTo>
                  <a:pt x="366665" y="192376"/>
                </a:lnTo>
                <a:lnTo>
                  <a:pt x="557612" y="192376"/>
                </a:lnTo>
                <a:cubicBezTo>
                  <a:pt x="558577" y="192376"/>
                  <a:pt x="559301" y="193099"/>
                  <a:pt x="559301" y="193942"/>
                </a:cubicBezTo>
                <a:cubicBezTo>
                  <a:pt x="559301" y="194785"/>
                  <a:pt x="558577" y="195507"/>
                  <a:pt x="557612" y="195507"/>
                </a:cubicBezTo>
                <a:lnTo>
                  <a:pt x="366665" y="195507"/>
                </a:lnTo>
                <a:lnTo>
                  <a:pt x="366665" y="288722"/>
                </a:lnTo>
                <a:lnTo>
                  <a:pt x="426977" y="288722"/>
                </a:lnTo>
                <a:lnTo>
                  <a:pt x="426977" y="237177"/>
                </a:lnTo>
                <a:cubicBezTo>
                  <a:pt x="426977" y="233082"/>
                  <a:pt x="430234" y="229830"/>
                  <a:pt x="434214" y="229830"/>
                </a:cubicBezTo>
                <a:lnTo>
                  <a:pt x="536262" y="229830"/>
                </a:lnTo>
                <a:cubicBezTo>
                  <a:pt x="540363" y="229830"/>
                  <a:pt x="543620" y="233082"/>
                  <a:pt x="543620" y="237177"/>
                </a:cubicBezTo>
                <a:lnTo>
                  <a:pt x="543620" y="288722"/>
                </a:lnTo>
                <a:lnTo>
                  <a:pt x="557612" y="288722"/>
                </a:lnTo>
                <a:cubicBezTo>
                  <a:pt x="558577" y="288722"/>
                  <a:pt x="559301" y="289444"/>
                  <a:pt x="559301" y="290287"/>
                </a:cubicBezTo>
                <a:cubicBezTo>
                  <a:pt x="559301" y="291130"/>
                  <a:pt x="558577" y="291853"/>
                  <a:pt x="557612" y="291853"/>
                </a:cubicBezTo>
                <a:lnTo>
                  <a:pt x="543620" y="291853"/>
                </a:lnTo>
                <a:lnTo>
                  <a:pt x="543620" y="385067"/>
                </a:lnTo>
                <a:lnTo>
                  <a:pt x="557612" y="385067"/>
                </a:lnTo>
                <a:cubicBezTo>
                  <a:pt x="558577" y="385067"/>
                  <a:pt x="559301" y="385790"/>
                  <a:pt x="559301" y="386633"/>
                </a:cubicBezTo>
                <a:cubicBezTo>
                  <a:pt x="559301" y="387476"/>
                  <a:pt x="558577" y="388199"/>
                  <a:pt x="557612" y="388199"/>
                </a:cubicBezTo>
                <a:lnTo>
                  <a:pt x="543620" y="388199"/>
                </a:lnTo>
                <a:lnTo>
                  <a:pt x="543620" y="481413"/>
                </a:lnTo>
                <a:lnTo>
                  <a:pt x="557612" y="481413"/>
                </a:lnTo>
                <a:cubicBezTo>
                  <a:pt x="558577" y="481413"/>
                  <a:pt x="559301" y="482136"/>
                  <a:pt x="559301" y="482979"/>
                </a:cubicBezTo>
                <a:cubicBezTo>
                  <a:pt x="559301" y="483822"/>
                  <a:pt x="558577" y="484544"/>
                  <a:pt x="557612" y="484544"/>
                </a:cubicBezTo>
                <a:lnTo>
                  <a:pt x="543620" y="484544"/>
                </a:lnTo>
                <a:cubicBezTo>
                  <a:pt x="543499" y="488518"/>
                  <a:pt x="540243" y="491770"/>
                  <a:pt x="536262" y="491770"/>
                </a:cubicBezTo>
                <a:lnTo>
                  <a:pt x="434214" y="491770"/>
                </a:lnTo>
                <a:cubicBezTo>
                  <a:pt x="430234" y="491770"/>
                  <a:pt x="426977" y="488518"/>
                  <a:pt x="426977" y="484544"/>
                </a:cubicBezTo>
                <a:lnTo>
                  <a:pt x="366665" y="484544"/>
                </a:lnTo>
                <a:cubicBezTo>
                  <a:pt x="366665" y="488518"/>
                  <a:pt x="363408" y="491770"/>
                  <a:pt x="359428" y="491770"/>
                </a:cubicBezTo>
                <a:lnTo>
                  <a:pt x="257380" y="491770"/>
                </a:lnTo>
                <a:cubicBezTo>
                  <a:pt x="253399" y="491770"/>
                  <a:pt x="250142" y="488518"/>
                  <a:pt x="250022" y="484544"/>
                </a:cubicBezTo>
                <a:lnTo>
                  <a:pt x="189710" y="484544"/>
                </a:lnTo>
                <a:cubicBezTo>
                  <a:pt x="189710" y="488518"/>
                  <a:pt x="186453" y="491770"/>
                  <a:pt x="182473" y="491770"/>
                </a:cubicBezTo>
                <a:lnTo>
                  <a:pt x="80425" y="491770"/>
                </a:lnTo>
                <a:cubicBezTo>
                  <a:pt x="76444" y="491770"/>
                  <a:pt x="73187" y="488518"/>
                  <a:pt x="73187" y="484544"/>
                </a:cubicBezTo>
                <a:lnTo>
                  <a:pt x="47012" y="484544"/>
                </a:lnTo>
                <a:cubicBezTo>
                  <a:pt x="46168" y="484544"/>
                  <a:pt x="45444" y="483822"/>
                  <a:pt x="45444" y="482979"/>
                </a:cubicBezTo>
                <a:cubicBezTo>
                  <a:pt x="45444" y="482136"/>
                  <a:pt x="46168" y="481413"/>
                  <a:pt x="47012" y="481413"/>
                </a:cubicBezTo>
                <a:lnTo>
                  <a:pt x="73187" y="481413"/>
                </a:lnTo>
                <a:lnTo>
                  <a:pt x="73187" y="388199"/>
                </a:lnTo>
                <a:lnTo>
                  <a:pt x="47012" y="388199"/>
                </a:lnTo>
                <a:cubicBezTo>
                  <a:pt x="46168" y="388199"/>
                  <a:pt x="45444" y="387476"/>
                  <a:pt x="45444" y="386633"/>
                </a:cubicBezTo>
                <a:cubicBezTo>
                  <a:pt x="45444" y="385790"/>
                  <a:pt x="46168" y="385067"/>
                  <a:pt x="47012" y="385067"/>
                </a:cubicBezTo>
                <a:lnTo>
                  <a:pt x="73187" y="385067"/>
                </a:lnTo>
                <a:lnTo>
                  <a:pt x="73187" y="291853"/>
                </a:lnTo>
                <a:lnTo>
                  <a:pt x="47012" y="291853"/>
                </a:lnTo>
                <a:cubicBezTo>
                  <a:pt x="46168" y="291853"/>
                  <a:pt x="45444" y="291130"/>
                  <a:pt x="45444" y="290287"/>
                </a:cubicBezTo>
                <a:cubicBezTo>
                  <a:pt x="45444" y="289444"/>
                  <a:pt x="46168" y="288722"/>
                  <a:pt x="47012" y="288722"/>
                </a:cubicBezTo>
                <a:lnTo>
                  <a:pt x="73187" y="288722"/>
                </a:lnTo>
                <a:lnTo>
                  <a:pt x="73187" y="237177"/>
                </a:lnTo>
                <a:cubicBezTo>
                  <a:pt x="73187" y="233082"/>
                  <a:pt x="76444" y="229830"/>
                  <a:pt x="80425" y="229830"/>
                </a:cubicBezTo>
                <a:lnTo>
                  <a:pt x="182473" y="229830"/>
                </a:lnTo>
                <a:cubicBezTo>
                  <a:pt x="186453" y="229830"/>
                  <a:pt x="189710" y="233082"/>
                  <a:pt x="189710" y="237177"/>
                </a:cubicBezTo>
                <a:lnTo>
                  <a:pt x="189710" y="288722"/>
                </a:lnTo>
                <a:lnTo>
                  <a:pt x="250022" y="288722"/>
                </a:lnTo>
                <a:lnTo>
                  <a:pt x="250022" y="195507"/>
                </a:lnTo>
                <a:lnTo>
                  <a:pt x="47012" y="195507"/>
                </a:lnTo>
                <a:cubicBezTo>
                  <a:pt x="46168" y="195507"/>
                  <a:pt x="45444" y="194785"/>
                  <a:pt x="45444" y="193942"/>
                </a:cubicBezTo>
                <a:cubicBezTo>
                  <a:pt x="45444" y="193099"/>
                  <a:pt x="46168" y="192376"/>
                  <a:pt x="47012" y="192376"/>
                </a:cubicBezTo>
                <a:lnTo>
                  <a:pt x="250022" y="192376"/>
                </a:lnTo>
                <a:lnTo>
                  <a:pt x="250022" y="99162"/>
                </a:lnTo>
                <a:lnTo>
                  <a:pt x="47012" y="99162"/>
                </a:lnTo>
                <a:cubicBezTo>
                  <a:pt x="46168" y="99162"/>
                  <a:pt x="45444" y="98439"/>
                  <a:pt x="45444" y="97596"/>
                </a:cubicBezTo>
                <a:cubicBezTo>
                  <a:pt x="45444" y="96753"/>
                  <a:pt x="46168" y="96030"/>
                  <a:pt x="47012" y="96030"/>
                </a:cubicBezTo>
                <a:lnTo>
                  <a:pt x="250022" y="96030"/>
                </a:lnTo>
                <a:lnTo>
                  <a:pt x="250022" y="60503"/>
                </a:lnTo>
                <a:cubicBezTo>
                  <a:pt x="250022" y="56529"/>
                  <a:pt x="253279" y="53277"/>
                  <a:pt x="257380" y="53277"/>
                </a:cubicBezTo>
                <a:close/>
                <a:moveTo>
                  <a:pt x="16043" y="0"/>
                </a:moveTo>
                <a:cubicBezTo>
                  <a:pt x="24969" y="0"/>
                  <a:pt x="32206" y="7227"/>
                  <a:pt x="32206" y="16020"/>
                </a:cubicBezTo>
                <a:lnTo>
                  <a:pt x="32206" y="523593"/>
                </a:lnTo>
                <a:lnTo>
                  <a:pt x="588632" y="523593"/>
                </a:lnTo>
                <a:cubicBezTo>
                  <a:pt x="597558" y="523593"/>
                  <a:pt x="604675" y="530699"/>
                  <a:pt x="604675" y="539612"/>
                </a:cubicBezTo>
                <a:cubicBezTo>
                  <a:pt x="604675" y="548526"/>
                  <a:pt x="597558" y="555632"/>
                  <a:pt x="588632" y="555632"/>
                </a:cubicBezTo>
                <a:lnTo>
                  <a:pt x="16043" y="555632"/>
                </a:lnTo>
                <a:cubicBezTo>
                  <a:pt x="7237" y="555632"/>
                  <a:pt x="0" y="548526"/>
                  <a:pt x="0" y="539612"/>
                </a:cubicBezTo>
                <a:lnTo>
                  <a:pt x="0" y="16020"/>
                </a:lnTo>
                <a:cubicBezTo>
                  <a:pt x="0" y="7227"/>
                  <a:pt x="7237" y="0"/>
                  <a:pt x="16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Shape9">
            <a:extLst>
              <a:ext uri="{FF2B5EF4-FFF2-40B4-BE49-F238E27FC236}">
                <a16:creationId xmlns:a16="http://schemas.microsoft.com/office/drawing/2014/main" id="{E0810754-9395-F4D2-94E5-6AD79472961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24673" y="5928464"/>
            <a:ext cx="2151249" cy="16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Shape10">
            <a:extLst>
              <a:ext uri="{FF2B5EF4-FFF2-40B4-BE49-F238E27FC236}">
                <a16:creationId xmlns:a16="http://schemas.microsoft.com/office/drawing/2014/main" id="{71C4814E-C300-AA86-2BA9-27A78FD6D45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513310" y="5928464"/>
            <a:ext cx="2151249" cy="169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Shape11">
            <a:extLst>
              <a:ext uri="{FF2B5EF4-FFF2-40B4-BE49-F238E27FC236}">
                <a16:creationId xmlns:a16="http://schemas.microsoft.com/office/drawing/2014/main" id="{62B8596A-7A16-9561-D8B1-A0ADD0865B7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491546" y="5928463"/>
            <a:ext cx="2151249" cy="169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Shape12">
            <a:extLst>
              <a:ext uri="{FF2B5EF4-FFF2-40B4-BE49-F238E27FC236}">
                <a16:creationId xmlns:a16="http://schemas.microsoft.com/office/drawing/2014/main" id="{2DB0BBCE-299F-92CF-C9B3-5145C19435C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438416" y="5928462"/>
            <a:ext cx="2151249" cy="169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Text2">
            <a:extLst>
              <a:ext uri="{FF2B5EF4-FFF2-40B4-BE49-F238E27FC236}">
                <a16:creationId xmlns:a16="http://schemas.microsoft.com/office/drawing/2014/main" id="{3FD70AE8-A08F-EC8A-C341-B135F880814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44511" y="3792055"/>
            <a:ext cx="257298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精准市场定位</a:t>
            </a:r>
          </a:p>
        </p:txBody>
      </p:sp>
      <p:sp>
        <p:nvSpPr>
          <p:cNvPr id="17" name="Text3">
            <a:extLst>
              <a:ext uri="{FF2B5EF4-FFF2-40B4-BE49-F238E27FC236}">
                <a16:creationId xmlns:a16="http://schemas.microsoft.com/office/drawing/2014/main" id="{788168BE-4E55-471A-E15B-84760FF0D0C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75955" y="4178556"/>
            <a:ext cx="2230673" cy="159359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明确目标消费群体，如Z世代偏好个性化产品。据调研，Z世代消费占比逐年上升，精准定位助力品牌占据市场份额，提升品牌价值。</a:t>
            </a:r>
          </a:p>
        </p:txBody>
      </p:sp>
      <p:sp>
        <p:nvSpPr>
          <p:cNvPr id="18" name="Text4">
            <a:extLst>
              <a:ext uri="{FF2B5EF4-FFF2-40B4-BE49-F238E27FC236}">
                <a16:creationId xmlns:a16="http://schemas.microsoft.com/office/drawing/2014/main" id="{B61E9FDC-00C8-B5F0-0D2A-2C99CDC4D3C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353074" y="3792055"/>
            <a:ext cx="257298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竞品深度分析</a:t>
            </a:r>
          </a:p>
        </p:txBody>
      </p:sp>
      <p:sp>
        <p:nvSpPr>
          <p:cNvPr id="19" name="Text5">
            <a:extLst>
              <a:ext uri="{FF2B5EF4-FFF2-40B4-BE49-F238E27FC236}">
                <a16:creationId xmlns:a16="http://schemas.microsoft.com/office/drawing/2014/main" id="{1A04B24D-1EC5-E595-FDD3-1203B407AA7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484518" y="4178556"/>
            <a:ext cx="2230673" cy="159359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通过大数据分析竞品市场份额、用户反馈，发现行业痛点。如某品牌通过分析，发现竞品忽视环保材料，遂推出环保系列，差异化竞争获胜。</a:t>
            </a:r>
          </a:p>
        </p:txBody>
      </p:sp>
      <p:sp>
        <p:nvSpPr>
          <p:cNvPr id="20" name="Text6">
            <a:extLst>
              <a:ext uri="{FF2B5EF4-FFF2-40B4-BE49-F238E27FC236}">
                <a16:creationId xmlns:a16="http://schemas.microsoft.com/office/drawing/2014/main" id="{969B8B75-83E1-287E-87BD-AE3F32C9F6C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6265941" y="3792055"/>
            <a:ext cx="257298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差异化价值主张</a:t>
            </a:r>
          </a:p>
        </p:txBody>
      </p:sp>
      <p:sp>
        <p:nvSpPr>
          <p:cNvPr id="21" name="Text7">
            <a:extLst>
              <a:ext uri="{FF2B5EF4-FFF2-40B4-BE49-F238E27FC236}">
                <a16:creationId xmlns:a16="http://schemas.microsoft.com/office/drawing/2014/main" id="{AF570E48-BDDB-5419-A78A-F5D01A3CD10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397385" y="4178556"/>
            <a:ext cx="2230673" cy="159359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强调品牌独特卖点，如技术创新。数据显示，拥有创新技术的品牌市场份额增长率高出平均水平20%，差异化策略增强市场竞争力。</a:t>
            </a:r>
          </a:p>
        </p:txBody>
      </p:sp>
      <p:sp>
        <p:nvSpPr>
          <p:cNvPr id="22" name="Text8">
            <a:extLst>
              <a:ext uri="{FF2B5EF4-FFF2-40B4-BE49-F238E27FC236}">
                <a16:creationId xmlns:a16="http://schemas.microsoft.com/office/drawing/2014/main" id="{AD0026E6-71DD-B250-9538-F9B5B629E63B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274504" y="3792055"/>
            <a:ext cx="257298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持续优化策略</a:t>
            </a:r>
          </a:p>
        </p:txBody>
      </p:sp>
      <p:sp>
        <p:nvSpPr>
          <p:cNvPr id="23" name="Text9">
            <a:extLst>
              <a:ext uri="{FF2B5EF4-FFF2-40B4-BE49-F238E27FC236}">
                <a16:creationId xmlns:a16="http://schemas.microsoft.com/office/drawing/2014/main" id="{AB7D182C-E5E4-85FB-64FB-F08B0698592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405948" y="4178556"/>
            <a:ext cx="2230673" cy="159359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根据市场反馈调整策略，如提高产品性价比。据统计，持续优化的品牌用户满意度提升15%，促进品牌忠诚度提升，打造高效营销闭环。</a:t>
            </a:r>
          </a:p>
        </p:txBody>
      </p:sp>
      <p:sp>
        <p:nvSpPr>
          <p:cNvPr id="32" name="Rectangle 31-【1】">
            <a:extLst>
              <a:ext uri="{FF2B5EF4-FFF2-40B4-BE49-F238E27FC236}">
                <a16:creationId xmlns:a16="http://schemas.microsoft.com/office/drawing/2014/main" id="{4DF5ABED-9638-326C-D08B-DEA9602B872E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-1" y="6705600"/>
            <a:ext cx="12192001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4" name="Text10">
            <a:extLst>
              <a:ext uri="{FF2B5EF4-FFF2-40B4-BE49-F238E27FC236}">
                <a16:creationId xmlns:a16="http://schemas.microsoft.com/office/drawing/2014/main" id="{EDEFFC96-1507-D873-737B-B53B8CD0EEB9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52225" y="21323"/>
            <a:ext cx="874119" cy="874119"/>
            <a:chOff x="52225" y="21323"/>
            <a:chExt cx="874119" cy="874119"/>
          </a:xfrm>
        </p:grpSpPr>
        <p:sp>
          <p:nvSpPr>
            <p:cNvPr id="2" name="圆: 空心 1">
              <a:extLst>
                <a:ext uri="{FF2B5EF4-FFF2-40B4-BE49-F238E27FC236}">
                  <a16:creationId xmlns:a16="http://schemas.microsoft.com/office/drawing/2014/main" id="{A9E5F5C6-C444-D48B-8D77-8AC06B219BC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1973" y="271071"/>
              <a:ext cx="624371" cy="624371"/>
            </a:xfrm>
            <a:prstGeom prst="donu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圆: 空心 2">
              <a:extLst>
                <a:ext uri="{FF2B5EF4-FFF2-40B4-BE49-F238E27FC236}">
                  <a16:creationId xmlns:a16="http://schemas.microsoft.com/office/drawing/2014/main" id="{CE00F668-C342-919B-0576-6169775923BE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52225" y="21323"/>
              <a:ext cx="499497" cy="499497"/>
            </a:xfrm>
            <a:prstGeom prst="donu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custData r:id="rId30"/>
      <p:tags r:id="rId31"/>
    </p:custDataLst>
    <p:extLst>
      <p:ext uri="{BB962C8B-B14F-4D97-AF65-F5344CB8AC3E}">
        <p14:creationId val="101295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营销渠道与传播方式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Marketing channels and communication methods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: 对角圆角 16">
            <a:extLst>
              <a:ext uri="{FF2B5EF4-FFF2-40B4-BE49-F238E27FC236}">
                <a16:creationId xmlns:a16="http://schemas.microsoft.com/office/drawing/2014/main" id="{24850162-1B08-550B-B0AD-7A992A4ED81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5462329"/>
            <a:ext cx="1372411" cy="1395671"/>
          </a:xfrm>
          <a:prstGeom prst="round2Diag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Text1">
            <a:extLst>
              <a:ext uri="{FF2B5EF4-FFF2-40B4-BE49-F238E27FC236}">
                <a16:creationId xmlns:a16="http://schemas.microsoft.com/office/drawing/2014/main" id="{B553A1DC-803B-99D1-3C42-22F3F88639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0881" y="356931"/>
            <a:ext cx="587818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线上线下渠道整合策略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4B6BCE3F-4A3F-E0FE-0041-7F929580B33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1379" y="1853954"/>
            <a:ext cx="5885760" cy="45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1.线上线下融合提效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整合线上线下渠道，品牌曝光率提升30%，如星巴克通过线上预约线下体验，年顾客流量增长20%，强调体验一致性，打造高效营销闭环。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2.数据驱动精准营销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利用大数据分析，线上线下渠道整合可实现精准用户画像，提高营销转化率15%。例如，某时尚品牌线上线下联动，个性化推荐提升销售额20%。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3.增强顾客互动体验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线上线下互动活动，如AR试妆、线上直播线下体验店，增强顾客参与感，品牌忠诚度提升25%。共赢行动建议：持续创新互动形式，深化品牌印象。</a:t>
            </a:r>
          </a:p>
        </p:txBody>
      </p:sp>
      <p:sp>
        <p:nvSpPr>
          <p:cNvPr id="12" name="Shape1">
            <a:extLst>
              <a:ext uri="{FF2B5EF4-FFF2-40B4-BE49-F238E27FC236}">
                <a16:creationId xmlns:a16="http://schemas.microsoft.com/office/drawing/2014/main" id="{357AD606-16F9-9B01-3218-9A4C497984E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277931" y="3429000"/>
            <a:ext cx="2472690" cy="2514600"/>
          </a:xfrm>
          <a:prstGeom prst="round2DiagRect">
            <a:avLst/>
          </a:prstGeom>
          <a:blipFill>
            <a:blip r:embed="rId7"/>
            <a:stretch>
              <a:fillRect l="-174430" r="-17443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: 对角圆角 13">
            <a:extLst>
              <a:ext uri="{FF2B5EF4-FFF2-40B4-BE49-F238E27FC236}">
                <a16:creationId xmlns:a16="http://schemas.microsoft.com/office/drawing/2014/main" id="{10AA0E70-46A1-98D6-0DC0-535074E83EB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flipH="1">
            <a:off x="7351863" y="4191000"/>
            <a:ext cx="1723390" cy="1752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Shape2">
            <a:extLst>
              <a:ext uri="{FF2B5EF4-FFF2-40B4-BE49-F238E27FC236}">
                <a16:creationId xmlns:a16="http://schemas.microsoft.com/office/drawing/2014/main" id="{8BA8BF40-7F89-5774-6359-B4075D8E216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351863" y="1276350"/>
            <a:ext cx="2472690" cy="2514600"/>
          </a:xfrm>
          <a:prstGeom prst="round2DiagRect">
            <a:avLst/>
          </a:prstGeom>
          <a:blipFill>
            <a:blip r:embed="rId10"/>
            <a:stretch>
              <a:fillRect l="-26301" r="-26301"/>
            </a:stretch>
          </a:blipFill>
          <a:ln>
            <a:noFill/>
          </a:ln>
          <a:effectLst>
            <a:outerShdw blurRad="114300" dist="88900" dir="2700000" algn="t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: 对角圆角 14">
            <a:extLst>
              <a:ext uri="{FF2B5EF4-FFF2-40B4-BE49-F238E27FC236}">
                <a16:creationId xmlns:a16="http://schemas.microsoft.com/office/drawing/2014/main" id="{3845F18D-68A0-1191-15DE-0F0224A92A6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>
            <a:off x="10027231" y="1276350"/>
            <a:ext cx="1723390" cy="1752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FE44DC0-93BA-5C52-817F-A22FC693EFF4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0466380" y="669486"/>
            <a:ext cx="1284241" cy="206814"/>
            <a:chOff x="10691102" y="4393885"/>
            <a:chExt cx="860085" cy="330835"/>
          </a:xfrm>
        </p:grpSpPr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5D3B93C8-3CBB-48A5-F946-6B7C7266C36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A4D68712-4B22-8FD9-197C-2CD0E3828A7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65669883-B6B5-A759-CEC3-9801FC5FDC4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27FE25B0-854F-B1DC-E1D3-106EE43829E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38297B73-A768-318A-C375-4195BC30162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1F293982-6526-35D9-72FF-F1A16530718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19"/>
      <p:tags r:id="rId20"/>
    </p:custDataLst>
    <p:extLst>
      <p:ext uri="{BB962C8B-B14F-4D97-AF65-F5344CB8AC3E}">
        <p14:creationId val="874691469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hape1"/>
          <p:cNvSpPr/>
          <p:nvPr>
            <p:custDataLst>
              <p:tags r:id="rId3"/>
            </p:custDataLst>
          </p:nvPr>
        </p:nvSpPr>
        <p:spPr>
          <a:xfrm>
            <a:off x="617945" y="172691"/>
            <a:ext cx="4094915" cy="409491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00" h="5800">
                <a:moveTo>
                  <a:pt x="2900" y="0"/>
                </a:moveTo>
                <a:cubicBezTo>
                  <a:pt x="3094" y="0"/>
                  <a:pt x="3288" y="74"/>
                  <a:pt x="3436" y="222"/>
                </a:cubicBezTo>
                <a:lnTo>
                  <a:pt x="5578" y="2364"/>
                </a:lnTo>
                <a:cubicBezTo>
                  <a:pt x="5874" y="2660"/>
                  <a:pt x="5874" y="3140"/>
                  <a:pt x="5578" y="3436"/>
                </a:cubicBezTo>
                <a:lnTo>
                  <a:pt x="3436" y="5578"/>
                </a:lnTo>
                <a:cubicBezTo>
                  <a:pt x="3140" y="5874"/>
                  <a:pt x="2660" y="5874"/>
                  <a:pt x="2364" y="5578"/>
                </a:cubicBezTo>
                <a:lnTo>
                  <a:pt x="222" y="3436"/>
                </a:lnTo>
                <a:cubicBezTo>
                  <a:pt x="-74" y="3140"/>
                  <a:pt x="-74" y="2660"/>
                  <a:pt x="222" y="2364"/>
                </a:cubicBezTo>
                <a:lnTo>
                  <a:pt x="2364" y="222"/>
                </a:lnTo>
                <a:cubicBezTo>
                  <a:pt x="2512" y="74"/>
                  <a:pt x="2706" y="0"/>
                  <a:pt x="2900" y="0"/>
                </a:cubicBezTo>
                <a:close/>
              </a:path>
            </a:pathLst>
          </a:custGeom>
          <a:blipFill>
            <a:blip r:embed="rId4"/>
            <a:stretch>
              <a:fillRect l="-25019" r="-250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BC4226FF-975D-8E6F-8CCC-C5C8106C13B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2666327"/>
            <a:ext cx="2219223" cy="4094915"/>
          </a:xfrm>
          <a:custGeom>
            <a:gdLst>
              <a:gd name="connsiteX0" fmla="*/ 171765 w 2219223"/>
              <a:gd name="connsiteY0" fmla="*/ 0 h 4094915"/>
              <a:gd name="connsiteX1" fmla="*/ 550192 w 2219223"/>
              <a:gd name="connsiteY1" fmla="*/ 156737 h 4094915"/>
              <a:gd name="connsiteX2" fmla="*/ 2062487 w 2219223"/>
              <a:gd name="connsiteY2" fmla="*/ 1669031 h 4094915"/>
              <a:gd name="connsiteX3" fmla="*/ 2062487 w 2219223"/>
              <a:gd name="connsiteY3" fmla="*/ 2425884 h 4094915"/>
              <a:gd name="connsiteX4" fmla="*/ 550192 w 2219223"/>
              <a:gd name="connsiteY4" fmla="*/ 3938179 h 4094915"/>
              <a:gd name="connsiteX5" fmla="*/ 69547 w 2219223"/>
              <a:gd name="connsiteY5" fmla="*/ 4085119 h 4094915"/>
              <a:gd name="connsiteX6" fmla="*/ 0 w 2219223"/>
              <a:gd name="connsiteY6" fmla="*/ 4064510 h 4094915"/>
              <a:gd name="connsiteX7" fmla="*/ 0 w 2219223"/>
              <a:gd name="connsiteY7" fmla="*/ 30405 h 4094915"/>
              <a:gd name="connsiteX8" fmla="*/ 69547 w 2219223"/>
              <a:gd name="connsiteY8" fmla="*/ 9796 h 4094915"/>
              <a:gd name="connsiteX9" fmla="*/ 171765 w 2219223"/>
              <a:gd name="connsiteY9" fmla="*/ 0 h 40949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9223" h="4094915">
                <a:moveTo>
                  <a:pt x="171765" y="0"/>
                </a:moveTo>
                <a:cubicBezTo>
                  <a:pt x="308733" y="0"/>
                  <a:pt x="445701" y="52246"/>
                  <a:pt x="550192" y="156737"/>
                </a:cubicBezTo>
                <a:lnTo>
                  <a:pt x="2062487" y="1669031"/>
                </a:lnTo>
                <a:cubicBezTo>
                  <a:pt x="2271469" y="1878013"/>
                  <a:pt x="2271469" y="2216902"/>
                  <a:pt x="2062487" y="2425884"/>
                </a:cubicBezTo>
                <a:lnTo>
                  <a:pt x="550192" y="3938179"/>
                </a:lnTo>
                <a:cubicBezTo>
                  <a:pt x="419579" y="4068793"/>
                  <a:pt x="238220" y="4117773"/>
                  <a:pt x="69547" y="4085119"/>
                </a:cubicBezTo>
                <a:lnTo>
                  <a:pt x="0" y="4064510"/>
                </a:lnTo>
                <a:lnTo>
                  <a:pt x="0" y="30405"/>
                </a:lnTo>
                <a:lnTo>
                  <a:pt x="69547" y="9796"/>
                </a:lnTo>
                <a:cubicBezTo>
                  <a:pt x="103282" y="3266"/>
                  <a:pt x="137524" y="0"/>
                  <a:pt x="171765" y="0"/>
                </a:cubicBezTo>
                <a:close/>
              </a:path>
            </a:pathLst>
          </a:custGeom>
          <a:blipFill>
            <a:blip r:embed="rId6"/>
            <a:stretch>
              <a:fillRect l="-88444" r="-884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3"/>
          <p:cNvSpPr/>
          <p:nvPr>
            <p:custDataLst>
              <p:tags r:id="rId7"/>
            </p:custDataLst>
          </p:nvPr>
        </p:nvSpPr>
        <p:spPr>
          <a:xfrm>
            <a:off x="751103" y="5159964"/>
            <a:ext cx="3828597" cy="169803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23" h="2405">
                <a:moveTo>
                  <a:pt x="2711" y="0"/>
                </a:moveTo>
                <a:cubicBezTo>
                  <a:pt x="2905" y="0"/>
                  <a:pt x="3099" y="74"/>
                  <a:pt x="3247" y="222"/>
                </a:cubicBezTo>
                <a:lnTo>
                  <a:pt x="5390" y="2364"/>
                </a:lnTo>
                <a:lnTo>
                  <a:pt x="5423" y="2405"/>
                </a:lnTo>
                <a:lnTo>
                  <a:pt x="0" y="2405"/>
                </a:lnTo>
                <a:lnTo>
                  <a:pt x="33" y="2364"/>
                </a:lnTo>
                <a:lnTo>
                  <a:pt x="2176" y="222"/>
                </a:lnTo>
                <a:cubicBezTo>
                  <a:pt x="2324" y="74"/>
                  <a:pt x="2518" y="0"/>
                  <a:pt x="2711" y="0"/>
                </a:cubicBezTo>
                <a:close/>
              </a:path>
            </a:pathLst>
          </a:custGeom>
          <a:blipFill>
            <a:blip r:embed="rId8"/>
            <a:stretch>
              <a:fillRect t="-13414" b="-134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27C1B048-00C7-64E6-5A6F-D32859CFCC4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95240" y="387411"/>
            <a:ext cx="6630514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社交媒体与内容营销策略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CAACA7CD-918D-0920-D7E9-9D614ADA224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95736" y="1884434"/>
            <a:ext cx="6639063" cy="45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1.社交媒体引流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社交媒体平台用户基数大，如微信月活超12亿，利用精准投放和内容创新，可高效引流，提升品牌曝光度，促进营销策略的高效实施。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2.内容营销增粘性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高质量内容营销能增强用户粘性，据研究显示，有价值内容可提升用户留存率20%，通过故事化、互动化内容，深化品牌形象，助力策略路径稳固。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3.跨平台整合传播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整合抖音、微博等多平台资源，实现品牌信息全面覆盖，数据显示，跨平台营销能提升品牌认知度30%，为打造高效策略路径提供广泛传播基础，共促品牌发展。</a:t>
            </a:r>
          </a:p>
        </p:txBody>
      </p:sp>
      <p:sp>
        <p:nvSpPr>
          <p:cNvPr id="12" name="矩形">
            <a:extLst>
              <a:ext uri="{FF2B5EF4-FFF2-40B4-BE49-F238E27FC236}">
                <a16:creationId xmlns:a16="http://schemas.microsoft.com/office/drawing/2014/main" id="{CE97AD97-A5A1-83DE-CEFD-1EC5B660D7A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>
            <a:off x="2993672" y="4296079"/>
            <a:ext cx="1883616" cy="83541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23" h="2405">
                <a:moveTo>
                  <a:pt x="2711" y="0"/>
                </a:moveTo>
                <a:cubicBezTo>
                  <a:pt x="2905" y="0"/>
                  <a:pt x="3099" y="74"/>
                  <a:pt x="3247" y="222"/>
                </a:cubicBezTo>
                <a:lnTo>
                  <a:pt x="5390" y="2364"/>
                </a:lnTo>
                <a:lnTo>
                  <a:pt x="5423" y="2405"/>
                </a:lnTo>
                <a:lnTo>
                  <a:pt x="0" y="2405"/>
                </a:lnTo>
                <a:lnTo>
                  <a:pt x="33" y="2364"/>
                </a:lnTo>
                <a:lnTo>
                  <a:pt x="2176" y="222"/>
                </a:lnTo>
                <a:cubicBezTo>
                  <a:pt x="2324" y="74"/>
                  <a:pt x="2518" y="0"/>
                  <a:pt x="271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9000"/>
                </a:schemeClr>
              </a:gs>
              <a:gs pos="72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2"/>
      <p:tags r:id="rId13"/>
    </p:custDataLst>
    <p:extLst>
      <p:ext uri="{BB962C8B-B14F-4D97-AF65-F5344CB8AC3E}">
        <p14:creationId val="1787130817"/>
      </p:ext>
    </p:ext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Shape1">
            <a:extLst>
              <a:ext uri="{FF2B5EF4-FFF2-40B4-BE49-F238E27FC236}">
                <a16:creationId xmlns:a16="http://schemas.microsoft.com/office/drawing/2014/main" id="{6C87DA70-85C0-20D0-53CC-CE6D95CE06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3643077" cy="3269252"/>
          </a:xfrm>
          <a:custGeom>
            <a:gdLst>
              <a:gd name="connsiteX0" fmla="*/ 0 w 3643077"/>
              <a:gd name="connsiteY0" fmla="*/ 0 h 3269252"/>
              <a:gd name="connsiteX1" fmla="*/ 3366444 w 3643077"/>
              <a:gd name="connsiteY1" fmla="*/ 0 h 3269252"/>
              <a:gd name="connsiteX2" fmla="*/ 3380107 w 3643077"/>
              <a:gd name="connsiteY2" fmla="*/ 22694 h 3269252"/>
              <a:gd name="connsiteX3" fmla="*/ 3643077 w 3643077"/>
              <a:gd name="connsiteY3" fmla="*/ 1070669 h 3269252"/>
              <a:gd name="connsiteX4" fmla="*/ 1464269 w 3643077"/>
              <a:gd name="connsiteY4" fmla="*/ 3269252 h 3269252"/>
              <a:gd name="connsiteX5" fmla="*/ 78345 w 3643077"/>
              <a:gd name="connsiteY5" fmla="*/ 2767203 h 3269252"/>
              <a:gd name="connsiteX6" fmla="*/ 0 w 3643077"/>
              <a:gd name="connsiteY6" fmla="*/ 2695352 h 32692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077" h="3269252">
                <a:moveTo>
                  <a:pt x="0" y="0"/>
                </a:moveTo>
                <a:lnTo>
                  <a:pt x="3366444" y="0"/>
                </a:lnTo>
                <a:lnTo>
                  <a:pt x="3380107" y="22694"/>
                </a:lnTo>
                <a:cubicBezTo>
                  <a:pt x="3547815" y="334218"/>
                  <a:pt x="3643077" y="691218"/>
                  <a:pt x="3643077" y="1070669"/>
                </a:cubicBezTo>
                <a:cubicBezTo>
                  <a:pt x="3643077" y="2284913"/>
                  <a:pt x="2667592" y="3269252"/>
                  <a:pt x="1464269" y="3269252"/>
                </a:cubicBezTo>
                <a:cubicBezTo>
                  <a:pt x="937816" y="3269252"/>
                  <a:pt x="454972" y="3080844"/>
                  <a:pt x="78345" y="2767203"/>
                </a:cubicBezTo>
                <a:lnTo>
                  <a:pt x="0" y="2695352"/>
                </a:lnTo>
                <a:close/>
              </a:path>
            </a:pathLst>
          </a:custGeom>
          <a:blipFill>
            <a:blip r:embed="rId4"/>
            <a:stretch>
              <a:fillRect l="-6087" r="-6087"/>
            </a:stretch>
          </a:blipFill>
          <a:ln>
            <a:noFill/>
          </a:ln>
          <a:effectLst>
            <a:outerShdw blurRad="139700" dist="12700" sx="99000" sy="99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6CFA1478-EF05-5FAF-D443-E1F7F5FEB1E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2818" y="6255134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6C090D0C-79C7-9D92-130A-BDF36398E16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2818" y="4632756"/>
            <a:ext cx="5290366" cy="1366991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品牌体验与口碑传播机制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6F839DF9-68D9-D3C1-4F6E-CC4AA74E875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6001" y="1789251"/>
            <a:ext cx="5509600" cy="404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1.多渠道整合传播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通过线上线下多渠道整合传播，品牌曝光率提升30%。如小米利用社交媒体、直播带货与线下体验店，增强用户互动，形成品牌记忆，促进口碑传播。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2.优化品牌体验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优化购物流程与售后服务，品牌满意度提升至90%以上。如苹果注重门店体验与售后支持，用户忠诚度高达85%，正向口碑成为品牌增长重要驱动力。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3.口碑机制创新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创新口碑激励机制，如邀请好友奖励计划，品牌推荐率增长25%。星巴克通过会员积分兑换与社交分享，激发用户自发传播，构建高效品牌营销策略路径。</a:t>
            </a:r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68B5ED0F-59E3-4FF0-A561-FB0B9BE6AFD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016071" y="1341220"/>
            <a:ext cx="3035953" cy="30359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sx="104000" sy="104000" algn="ctr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val 6">
            <a:extLst>
              <a:ext uri="{FF2B5EF4-FFF2-40B4-BE49-F238E27FC236}">
                <a16:creationId xmlns:a16="http://schemas.microsoft.com/office/drawing/2014/main" id="{06E4A765-B1A4-EB89-EDCC-1304D438C30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02340" y="1427490"/>
            <a:ext cx="2863414" cy="2863414"/>
          </a:xfrm>
          <a:prstGeom prst="ellipse">
            <a:avLst/>
          </a:prstGeom>
          <a:noFill/>
          <a:ln w="12700" cmpd="thickThin"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3">
            <a:extLst>
              <a:ext uri="{FF2B5EF4-FFF2-40B4-BE49-F238E27FC236}">
                <a16:creationId xmlns:a16="http://schemas.microsoft.com/office/drawing/2014/main" id="{10F403E4-5263-E2DE-0E46-21D2F3B426A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81251" y="1506401"/>
            <a:ext cx="2705588" cy="2705588"/>
          </a:xfrm>
          <a:prstGeom prst="ellipse">
            <a:avLst/>
          </a:prstGeom>
          <a:blipFill>
            <a:blip r:embed="rId11"/>
            <a:stretch>
              <a:fillRect l="-25029" r="-250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13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3BE762-C1BD-7007-AD61-FE03C6DFF00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6096000" y="1299587"/>
            <a:ext cx="1284241" cy="206814"/>
            <a:chOff x="10691102" y="4393885"/>
            <a:chExt cx="860085" cy="330835"/>
          </a:xfrm>
        </p:grpSpPr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23B33687-CE88-2B23-55FD-87DB6D56C3E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41132FF5-A9F0-2F3C-3A01-7B1B88D6027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7FE1FD36-8767-14D7-3B6C-71900A698B8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5AD8CE90-7C7E-E7FE-76E0-5AFD2864AAC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E63C77CB-9C0D-B531-A2B0-A0E86545B90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0D462FB2-A038-6AC7-E5B3-7393B2EDC3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19"/>
      <p:tags r:id="rId20"/>
    </p:custDataLst>
    <p:extLst>
      <p:ext uri="{BB962C8B-B14F-4D97-AF65-F5344CB8AC3E}">
        <p14:creationId val="405526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数据导向与案例借鉴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Data orientation and case study reference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4C04152E-CB19-AB0B-B7D0-D7556BA87B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27351" y="1688811"/>
            <a:ext cx="5214016" cy="4037543"/>
          </a:xfrm>
          <a:prstGeom prst="rect">
            <a:avLst/>
          </a:prstGeom>
          <a:blipFill>
            <a:blip r:embed="rId4"/>
            <a:stretch>
              <a:fillRect l="-23530" r="-23530"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419F4B60-25C8-8E3D-735B-06E9D308120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8109926" y="500883"/>
            <a:ext cx="1749553" cy="4185417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blurRad="165100" dist="152400" dir="5400000" sx="97000" sy="97000" algn="t" rotWithShape="0">
              <a:schemeClr val="accent1"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B1D6D38D-C557-F03A-2DAF-5654E89C349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47715" y="1822179"/>
            <a:ext cx="3751149" cy="4616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3">
            <a:extLst>
              <a:ext uri="{FF2B5EF4-FFF2-40B4-BE49-F238E27FC236}">
                <a16:creationId xmlns:a16="http://schemas.microsoft.com/office/drawing/2014/main" id="{F3A2B0D7-DE4B-4BA9-DE76-A1A85CC4D99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89777" y="2041471"/>
            <a:ext cx="148166" cy="148164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4">
            <a:extLst>
              <a:ext uri="{FF2B5EF4-FFF2-40B4-BE49-F238E27FC236}">
                <a16:creationId xmlns:a16="http://schemas.microsoft.com/office/drawing/2014/main" id="{05B3CE32-2024-EA7B-5ACD-EA2CB2D2B89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589777" y="4194120"/>
            <a:ext cx="148165" cy="148165"/>
          </a:xfrm>
          <a:prstGeom prst="ellipse">
            <a:avLst/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A10E154F-B42C-BC22-33C8-11919D2FA3E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978960" y="2360807"/>
            <a:ext cx="3874457" cy="1101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1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品牌营销策略实施后，通过A/B测试，数据显示广告点击率提升20%，转化率提高15%，量化评估体系精准指导策略优化，推动高效品牌路径建设。</a:t>
            </a:r>
          </a:p>
        </p:txBody>
      </p:sp>
      <p:sp>
        <p:nvSpPr>
          <p:cNvPr id="10" name="Text6">
            <a:extLst>
              <a:ext uri="{FF2B5EF4-FFF2-40B4-BE49-F238E27FC236}">
                <a16:creationId xmlns:a16="http://schemas.microsoft.com/office/drawing/2014/main" id="{9C489D21-E2BD-9237-2E53-EC6D67361AF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177040" y="1822178"/>
            <a:ext cx="349250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数据量化成效</a:t>
            </a:r>
          </a:p>
        </p:txBody>
      </p:sp>
      <p:sp>
        <p:nvSpPr>
          <p:cNvPr id="11" name="Text7">
            <a:extLst>
              <a:ext uri="{FF2B5EF4-FFF2-40B4-BE49-F238E27FC236}">
                <a16:creationId xmlns:a16="http://schemas.microsoft.com/office/drawing/2014/main" id="{727D0D9E-FDBB-05D1-C175-D37CC7F367B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16200000">
            <a:off x="8109927" y="2828244"/>
            <a:ext cx="1749553" cy="4106679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cap="sq">
            <a:noFill/>
            <a:prstDash val="solid"/>
            <a:miter/>
          </a:ln>
          <a:effectLst>
            <a:outerShdw blurRad="165100" dist="152400" dir="5400000" sx="97000" sy="97000" algn="t" rotWithShape="0">
              <a:schemeClr val="accent1"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8">
            <a:extLst>
              <a:ext uri="{FF2B5EF4-FFF2-40B4-BE49-F238E27FC236}">
                <a16:creationId xmlns:a16="http://schemas.microsoft.com/office/drawing/2014/main" id="{AA83FFBB-D790-5AA9-49C5-D2C8F373999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047716" y="4149540"/>
            <a:ext cx="3747284" cy="4616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Text9">
            <a:extLst>
              <a:ext uri="{FF2B5EF4-FFF2-40B4-BE49-F238E27FC236}">
                <a16:creationId xmlns:a16="http://schemas.microsoft.com/office/drawing/2014/main" id="{BEB3A6D3-D8E4-9344-3D53-FFEA6E3517A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978961" y="4688168"/>
            <a:ext cx="3874457" cy="1055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1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借鉴可口可乐社交媒体营销案例，结合品牌特性，实施定制化策略，6个月内粉丝增长300%，销量增长20%，证明案例借鉴结合数据导向能有效提升营销效率。</a:t>
            </a:r>
          </a:p>
        </p:txBody>
      </p:sp>
      <p:sp>
        <p:nvSpPr>
          <p:cNvPr id="14" name="Text10">
            <a:extLst>
              <a:ext uri="{FF2B5EF4-FFF2-40B4-BE49-F238E27FC236}">
                <a16:creationId xmlns:a16="http://schemas.microsoft.com/office/drawing/2014/main" id="{A519B8AC-FEEC-01A4-4F08-F8093708E8E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177040" y="4136893"/>
            <a:ext cx="349250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案例借鉴提效</a:t>
            </a:r>
          </a:p>
        </p:txBody>
      </p:sp>
      <p:sp>
        <p:nvSpPr>
          <p:cNvPr id="15" name="Text11">
            <a:extLst>
              <a:ext uri="{FF2B5EF4-FFF2-40B4-BE49-F238E27FC236}">
                <a16:creationId xmlns:a16="http://schemas.microsoft.com/office/drawing/2014/main" id="{7EC35192-9C66-FF90-9AD6-AEEEA13722E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营销效果量化评估体系</a:t>
            </a:r>
          </a:p>
        </p:txBody>
      </p:sp>
    </p:spTree>
    <p:custDataLst>
      <p:custData r:id="rId16"/>
      <p:tags r:id="rId17"/>
    </p:custDataLst>
    <p:extLst>
      <p:ext uri="{BB962C8B-B14F-4D97-AF65-F5344CB8AC3E}">
        <p14:creationId val="177919756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Shape1"/>
          <p:cNvSpPr/>
          <p:nvPr>
            <p:custDataLst>
              <p:tags r:id="rId3"/>
            </p:custDataLst>
          </p:nvPr>
        </p:nvSpPr>
        <p:spPr>
          <a:xfrm>
            <a:off x="6502482" y="985520"/>
            <a:ext cx="5140960" cy="5140960"/>
          </a:xfrm>
          <a:prstGeom prst="teardrop">
            <a:avLst/>
          </a:prstGeom>
          <a:blipFill>
            <a:blip r:embed="rId4"/>
            <a:stretch>
              <a:fillRect l="-44955" r="-44955"/>
            </a:stretch>
          </a:blip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355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13EC56D7-5F7C-8579-B3BE-3D6CCE4FBBB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293" y="471145"/>
            <a:ext cx="5652090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数据驱动的策略优化流程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F88B3FB5-25AD-E6F5-46D0-5F19B37EDDD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18" y="1968168"/>
            <a:ext cx="5659377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1.数据洞察需求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通过大数据分析，某品牌发现目标群体偏好变化，及时调整营销策略，销售额月增15%。数据导向助力精准定位市场需求。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2.案例优化策略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借鉴同行业数据驱动成功案例，品牌实施个性化推荐系统，用户转化率提升20%。案例借鉴加速策略优化进程。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3.持续迭代升级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基于A/B测试结果，品牌每月迭代营销方案，广告点击率平均提升10%。数据反馈循环促进高效品牌策略路径形成。</a:t>
            </a:r>
          </a:p>
        </p:txBody>
      </p:sp>
    </p:spTree>
    <p:custDataLst>
      <p:custData r:id="rId7"/>
      <p:tags r:id="rId8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 55-【1】">
            <a:extLst>
              <a:ext uri="{FF2B5EF4-FFF2-40B4-BE49-F238E27FC236}">
                <a16:creationId xmlns:a16="http://schemas.microsoft.com/office/drawing/2014/main" id="{6F6781C8-819E-E2BD-9399-EAECB6704B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39146" y="4314132"/>
            <a:ext cx="2312258" cy="58383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06" y="0"/>
                </a:moveTo>
                <a:cubicBezTo>
                  <a:pt x="14693" y="0"/>
                  <a:pt x="18303" y="1968"/>
                  <a:pt x="20916" y="5151"/>
                </a:cubicBezTo>
                <a:lnTo>
                  <a:pt x="21600" y="6067"/>
                </a:lnTo>
                <a:lnTo>
                  <a:pt x="10991" y="21600"/>
                </a:lnTo>
                <a:lnTo>
                  <a:pt x="0" y="5814"/>
                </a:lnTo>
                <a:lnTo>
                  <a:pt x="495" y="5151"/>
                </a:lnTo>
                <a:cubicBezTo>
                  <a:pt x="3108" y="1968"/>
                  <a:pt x="6718" y="0"/>
                  <a:pt x="10706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sp>
        <p:nvSpPr>
          <p:cNvPr id="6" name="任意多边形 53-【1】">
            <a:extLst>
              <a:ext uri="{FF2B5EF4-FFF2-40B4-BE49-F238E27FC236}">
                <a16:creationId xmlns:a16="http://schemas.microsoft.com/office/drawing/2014/main" id="{0FDB2098-DE1F-6D54-F001-B067FFABC34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29282" y="4473346"/>
            <a:ext cx="2319775" cy="53000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38" y="1030"/>
                </a:lnTo>
                <a:cubicBezTo>
                  <a:pt x="4461" y="2870"/>
                  <a:pt x="7676" y="3862"/>
                  <a:pt x="11010" y="3862"/>
                </a:cubicBezTo>
                <a:cubicBezTo>
                  <a:pt x="14343" y="3862"/>
                  <a:pt x="17558" y="2870"/>
                  <a:pt x="20582" y="1030"/>
                </a:cubicBezTo>
                <a:lnTo>
                  <a:pt x="21600" y="301"/>
                </a:lnTo>
                <a:lnTo>
                  <a:pt x="21009" y="3148"/>
                </a:lnTo>
                <a:cubicBezTo>
                  <a:pt x="18404" y="14549"/>
                  <a:pt x="14806" y="21600"/>
                  <a:pt x="10831" y="21600"/>
                </a:cubicBezTo>
                <a:cubicBezTo>
                  <a:pt x="6857" y="21600"/>
                  <a:pt x="3258" y="14549"/>
                  <a:pt x="654" y="3148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sp>
        <p:nvSpPr>
          <p:cNvPr id="8" name="任意多边形 57-【1】">
            <a:extLst>
              <a:ext uri="{FF2B5EF4-FFF2-40B4-BE49-F238E27FC236}">
                <a16:creationId xmlns:a16="http://schemas.microsoft.com/office/drawing/2014/main" id="{D9066C83-878E-A42C-B36F-DBB268D8D8A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45779" y="3437764"/>
            <a:ext cx="3100446" cy="80489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52" y="0"/>
                </a:moveTo>
                <a:cubicBezTo>
                  <a:pt x="14614" y="0"/>
                  <a:pt x="18248" y="1814"/>
                  <a:pt x="21419" y="5007"/>
                </a:cubicBezTo>
                <a:lnTo>
                  <a:pt x="21600" y="5211"/>
                </a:lnTo>
                <a:lnTo>
                  <a:pt x="10754" y="21600"/>
                </a:lnTo>
                <a:lnTo>
                  <a:pt x="0" y="5104"/>
                </a:lnTo>
                <a:lnTo>
                  <a:pt x="86" y="5007"/>
                </a:lnTo>
                <a:cubicBezTo>
                  <a:pt x="3257" y="1814"/>
                  <a:pt x="6890" y="0"/>
                  <a:pt x="1075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sp>
        <p:nvSpPr>
          <p:cNvPr id="9" name="任意多边形 52-【1】">
            <a:extLst>
              <a:ext uri="{FF2B5EF4-FFF2-40B4-BE49-F238E27FC236}">
                <a16:creationId xmlns:a16="http://schemas.microsoft.com/office/drawing/2014/main" id="{44F3FB7C-DF81-677F-427C-EC419215215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553650" y="3624909"/>
            <a:ext cx="3077296" cy="6756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9" y="116"/>
                </a:lnTo>
                <a:cubicBezTo>
                  <a:pt x="3022" y="4030"/>
                  <a:pt x="6794" y="6381"/>
                  <a:pt x="10908" y="6381"/>
                </a:cubicBezTo>
                <a:cubicBezTo>
                  <a:pt x="14434" y="6381"/>
                  <a:pt x="17709" y="4654"/>
                  <a:pt x="20426" y="1695"/>
                </a:cubicBezTo>
                <a:lnTo>
                  <a:pt x="21600" y="281"/>
                </a:lnTo>
                <a:lnTo>
                  <a:pt x="21596" y="683"/>
                </a:lnTo>
                <a:cubicBezTo>
                  <a:pt x="21457" y="6913"/>
                  <a:pt x="21064" y="12801"/>
                  <a:pt x="20465" y="18128"/>
                </a:cubicBezTo>
                <a:lnTo>
                  <a:pt x="20368" y="18901"/>
                </a:lnTo>
                <a:lnTo>
                  <a:pt x="19464" y="19444"/>
                </a:lnTo>
                <a:cubicBezTo>
                  <a:pt x="16831" y="20832"/>
                  <a:pt x="13935" y="21600"/>
                  <a:pt x="10896" y="21600"/>
                </a:cubicBezTo>
                <a:cubicBezTo>
                  <a:pt x="7857" y="21600"/>
                  <a:pt x="4961" y="20832"/>
                  <a:pt x="2328" y="19444"/>
                </a:cubicBezTo>
                <a:lnTo>
                  <a:pt x="1220" y="18778"/>
                </a:lnTo>
                <a:lnTo>
                  <a:pt x="1139" y="18128"/>
                </a:lnTo>
                <a:cubicBezTo>
                  <a:pt x="539" y="12801"/>
                  <a:pt x="146" y="6913"/>
                  <a:pt x="8" y="683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sp>
        <p:nvSpPr>
          <p:cNvPr id="11" name="任意多边形 60-【1】">
            <a:extLst>
              <a:ext uri="{FF2B5EF4-FFF2-40B4-BE49-F238E27FC236}">
                <a16:creationId xmlns:a16="http://schemas.microsoft.com/office/drawing/2014/main" id="{2D70C1EE-97BF-CF68-6479-D33630989A6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94577" y="2532904"/>
            <a:ext cx="2791947" cy="83744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3" y="0"/>
                </a:moveTo>
                <a:cubicBezTo>
                  <a:pt x="15132" y="0"/>
                  <a:pt x="18958" y="2290"/>
                  <a:pt x="21217" y="5773"/>
                </a:cubicBezTo>
                <a:lnTo>
                  <a:pt x="21600" y="6430"/>
                </a:lnTo>
                <a:lnTo>
                  <a:pt x="10889" y="21600"/>
                </a:lnTo>
                <a:lnTo>
                  <a:pt x="0" y="6406"/>
                </a:lnTo>
                <a:lnTo>
                  <a:pt x="369" y="5773"/>
                </a:lnTo>
                <a:cubicBezTo>
                  <a:pt x="2628" y="2290"/>
                  <a:pt x="6454" y="0"/>
                  <a:pt x="10793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sp>
        <p:nvSpPr>
          <p:cNvPr id="12" name="任意多边形 43-【1】">
            <a:extLst>
              <a:ext uri="{FF2B5EF4-FFF2-40B4-BE49-F238E27FC236}">
                <a16:creationId xmlns:a16="http://schemas.microsoft.com/office/drawing/2014/main" id="{9D9A5206-96F2-B2C7-7F2F-2981C240868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51496" y="2776523"/>
            <a:ext cx="3081711" cy="77944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6" y="0"/>
                </a:moveTo>
                <a:lnTo>
                  <a:pt x="2273" y="951"/>
                </a:lnTo>
                <a:cubicBezTo>
                  <a:pt x="4830" y="2781"/>
                  <a:pt x="7759" y="3821"/>
                  <a:pt x="10873" y="3821"/>
                </a:cubicBezTo>
                <a:cubicBezTo>
                  <a:pt x="13987" y="3821"/>
                  <a:pt x="16916" y="2781"/>
                  <a:pt x="19473" y="951"/>
                </a:cubicBezTo>
                <a:lnTo>
                  <a:pt x="20529" y="105"/>
                </a:lnTo>
                <a:lnTo>
                  <a:pt x="20784" y="2199"/>
                </a:lnTo>
                <a:cubicBezTo>
                  <a:pt x="21195" y="6043"/>
                  <a:pt x="21469" y="10173"/>
                  <a:pt x="21580" y="14494"/>
                </a:cubicBezTo>
                <a:lnTo>
                  <a:pt x="21600" y="16084"/>
                </a:lnTo>
                <a:lnTo>
                  <a:pt x="21533" y="16169"/>
                </a:lnTo>
                <a:cubicBezTo>
                  <a:pt x="18595" y="19562"/>
                  <a:pt x="14827" y="21600"/>
                  <a:pt x="10720" y="21600"/>
                </a:cubicBezTo>
                <a:cubicBezTo>
                  <a:pt x="7199" y="21600"/>
                  <a:pt x="3928" y="20103"/>
                  <a:pt x="1215" y="17538"/>
                </a:cubicBezTo>
                <a:lnTo>
                  <a:pt x="0" y="16267"/>
                </a:lnTo>
                <a:lnTo>
                  <a:pt x="23" y="14494"/>
                </a:lnTo>
                <a:cubicBezTo>
                  <a:pt x="134" y="10173"/>
                  <a:pt x="407" y="6043"/>
                  <a:pt x="818" y="2199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2860" tIns="22860" rIns="22860" bIns="22860" numCol="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sp>
        <p:nvSpPr>
          <p:cNvPr id="13" name="任意多边形 39-【1】">
            <a:extLst>
              <a:ext uri="{FF2B5EF4-FFF2-40B4-BE49-F238E27FC236}">
                <a16:creationId xmlns:a16="http://schemas.microsoft.com/office/drawing/2014/main" id="{36C6135D-ACA9-2AA7-48FC-6A2BFB66B02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843698" y="1911805"/>
            <a:ext cx="2505351" cy="7130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67" y="0"/>
                </a:moveTo>
                <a:cubicBezTo>
                  <a:pt x="14907" y="0"/>
                  <a:pt x="18606" y="6633"/>
                  <a:pt x="21050" y="17039"/>
                </a:cubicBezTo>
                <a:lnTo>
                  <a:pt x="21600" y="19621"/>
                </a:lnTo>
                <a:lnTo>
                  <a:pt x="19276" y="20431"/>
                </a:lnTo>
                <a:cubicBezTo>
                  <a:pt x="16713" y="21191"/>
                  <a:pt x="13988" y="21600"/>
                  <a:pt x="11162" y="21600"/>
                </a:cubicBezTo>
                <a:cubicBezTo>
                  <a:pt x="7395" y="21600"/>
                  <a:pt x="3806" y="20873"/>
                  <a:pt x="541" y="19557"/>
                </a:cubicBezTo>
                <a:lnTo>
                  <a:pt x="0" y="19309"/>
                </a:lnTo>
                <a:lnTo>
                  <a:pt x="483" y="17039"/>
                </a:lnTo>
                <a:cubicBezTo>
                  <a:pt x="2927" y="6633"/>
                  <a:pt x="6627" y="0"/>
                  <a:pt x="1076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2860" rIns="2286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Helvetica"/>
              <a:sym typeface="Arial" pitchFamily="34" charset="0"/>
            </a:endParaRPr>
          </a:p>
        </p:txBody>
      </p:sp>
      <p:cxnSp>
        <p:nvCxnSpPr>
          <p:cNvPr id="14" name="Shape1">
            <a:extLst>
              <a:ext uri="{FF2B5EF4-FFF2-40B4-BE49-F238E27FC236}">
                <a16:creationId xmlns:a16="http://schemas.microsoft.com/office/drawing/2014/main" id="{10C9F26C-CF44-1B89-6075-AB7481E7C936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959435" y="1931785"/>
            <a:ext cx="579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2">
            <a:extLst>
              <a:ext uri="{FF2B5EF4-FFF2-40B4-BE49-F238E27FC236}">
                <a16:creationId xmlns:a16="http://schemas.microsoft.com/office/drawing/2014/main" id="{F422E368-36DC-871D-7A15-DF18932E2F3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944170" y="3877125"/>
            <a:ext cx="579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3">
            <a:extLst>
              <a:ext uri="{FF2B5EF4-FFF2-40B4-BE49-F238E27FC236}">
                <a16:creationId xmlns:a16="http://schemas.microsoft.com/office/drawing/2014/main" id="{AADE7BD0-9652-7E0C-A1EA-379A3B9BFACC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8440581" y="1935576"/>
            <a:ext cx="579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4">
            <a:extLst>
              <a:ext uri="{FF2B5EF4-FFF2-40B4-BE49-F238E27FC236}">
                <a16:creationId xmlns:a16="http://schemas.microsoft.com/office/drawing/2014/main" id="{3E995D5E-9AD2-3DE2-229E-CAC2F800240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8439757" y="3871874"/>
            <a:ext cx="579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1">
            <a:extLst>
              <a:ext uri="{FF2B5EF4-FFF2-40B4-BE49-F238E27FC236}">
                <a16:creationId xmlns:a16="http://schemas.microsoft.com/office/drawing/2014/main" id="{6A768D8C-439B-B773-3820-166A033E664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38876" y="3886358"/>
            <a:ext cx="3371850" cy="51858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219200" rtl="0" eaLnBrk="1" latinLnBrk="0" hangingPunct="1">
              <a:spcBef>
                <a:spcPct val="20000"/>
              </a:spcBef>
              <a:defRPr sz="3730" kern="1200">
                <a:solidFill>
                  <a:srgbClr val="44546A"/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失败教训汲取</a:t>
            </a:r>
          </a:p>
        </p:txBody>
      </p:sp>
      <p:sp>
        <p:nvSpPr>
          <p:cNvPr id="19" name="Text2">
            <a:extLst>
              <a:ext uri="{FF2B5EF4-FFF2-40B4-BE49-F238E27FC236}">
                <a16:creationId xmlns:a16="http://schemas.microsoft.com/office/drawing/2014/main" id="{0AEDC3BA-46FE-CFFF-19A1-E383871D1F5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306135" y="1944809"/>
            <a:ext cx="3371850" cy="51858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219200" rtl="0" eaLnBrk="1" latinLnBrk="0" hangingPunct="1">
              <a:spcBef>
                <a:spcPct val="20000"/>
              </a:spcBef>
              <a:defRPr sz="3730" kern="1200">
                <a:solidFill>
                  <a:srgbClr val="44546A"/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成功案例借鉴</a:t>
            </a:r>
          </a:p>
        </p:txBody>
      </p:sp>
      <p:sp>
        <p:nvSpPr>
          <p:cNvPr id="20" name="Text3">
            <a:extLst>
              <a:ext uri="{FF2B5EF4-FFF2-40B4-BE49-F238E27FC236}">
                <a16:creationId xmlns:a16="http://schemas.microsoft.com/office/drawing/2014/main" id="{68CC8EF1-B983-1C15-3D4F-D7F36F54DDA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33026" y="1944809"/>
            <a:ext cx="3371850" cy="51858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219200" rtl="0" eaLnBrk="1" latinLnBrk="0" hangingPunct="1">
              <a:spcBef>
                <a:spcPct val="20000"/>
              </a:spcBef>
              <a:defRPr sz="3730" kern="1200">
                <a:solidFill>
                  <a:srgbClr val="44546A"/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数据驱动决策</a:t>
            </a:r>
          </a:p>
        </p:txBody>
      </p:sp>
      <p:sp>
        <p:nvSpPr>
          <p:cNvPr id="21" name="Text4">
            <a:extLst>
              <a:ext uri="{FF2B5EF4-FFF2-40B4-BE49-F238E27FC236}">
                <a16:creationId xmlns:a16="http://schemas.microsoft.com/office/drawing/2014/main" id="{6ED28E21-5559-77A7-CD7B-B2243CA4CD2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306136" y="3881108"/>
            <a:ext cx="3371850" cy="51858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219200" rtl="0" eaLnBrk="1" latinLnBrk="0" hangingPunct="1">
              <a:spcBef>
                <a:spcPct val="20000"/>
              </a:spcBef>
              <a:defRPr sz="3730" kern="1200">
                <a:solidFill>
                  <a:srgbClr val="44546A"/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跨行业方法论</a:t>
            </a:r>
          </a:p>
        </p:txBody>
      </p:sp>
      <p:sp>
        <p:nvSpPr>
          <p:cNvPr id="22" name="Text5">
            <a:extLst>
              <a:ext uri="{FF2B5EF4-FFF2-40B4-BE49-F238E27FC236}">
                <a16:creationId xmlns:a16="http://schemas.microsoft.com/office/drawing/2014/main" id="{B9DA9FE2-90AF-7A7F-7B80-F8FC6D474089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833026" y="2537049"/>
            <a:ext cx="3383727" cy="124165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828800" rtl="0" eaLnBrk="1" latinLnBrk="0" hangingPunct="1">
              <a:lnSpc>
                <a:spcPct val="150000"/>
              </a:lnSpc>
              <a:spcBef>
                <a:spcPct val="20000"/>
              </a:spcBef>
              <a:defRPr sz="1800" b="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某品牌通过大数据分析消费者行为，精准定位市场，营销转化率提升20%。数据导向助力高效策略制定。</a:t>
            </a:r>
          </a:p>
        </p:txBody>
      </p:sp>
      <p:sp>
        <p:nvSpPr>
          <p:cNvPr id="23" name="Text6">
            <a:extLst>
              <a:ext uri="{FF2B5EF4-FFF2-40B4-BE49-F238E27FC236}">
                <a16:creationId xmlns:a16="http://schemas.microsoft.com/office/drawing/2014/main" id="{96F7A0A4-0BBC-9CA5-77DB-AF8FE29F139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38875" y="4478598"/>
            <a:ext cx="3383727" cy="124165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828800" rtl="0" eaLnBrk="1" latinLnBrk="0" hangingPunct="1">
              <a:lnSpc>
                <a:spcPct val="150000"/>
              </a:lnSpc>
              <a:spcBef>
                <a:spcPct val="20000"/>
              </a:spcBef>
              <a:defRPr sz="1800" b="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诺基亚忽视智能手机趋势，市场份额骤降。品牌应警惕市场变化，灵活调整策略，避免固步自封。</a:t>
            </a:r>
          </a:p>
        </p:txBody>
      </p:sp>
      <p:sp>
        <p:nvSpPr>
          <p:cNvPr id="24" name="Text7">
            <a:extLst>
              <a:ext uri="{FF2B5EF4-FFF2-40B4-BE49-F238E27FC236}">
                <a16:creationId xmlns:a16="http://schemas.microsoft.com/office/drawing/2014/main" id="{883FED88-CC35-F2B1-D29F-CD254D1CB92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327824" y="2537049"/>
            <a:ext cx="3383727" cy="124165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828800" rtl="0" eaLnBrk="1" latinLnBrk="0" hangingPunct="1">
              <a:lnSpc>
                <a:spcPct val="150000"/>
              </a:lnSpc>
              <a:spcBef>
                <a:spcPct val="20000"/>
              </a:spcBef>
              <a:defRPr sz="1800" b="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星巴克利用社交媒体营销，年增长率超15%。其情感共鸣策略值得借鉴，强化品牌忠诚度，促进共赢增长。</a:t>
            </a:r>
          </a:p>
        </p:txBody>
      </p:sp>
      <p:sp>
        <p:nvSpPr>
          <p:cNvPr id="25" name="Text8">
            <a:extLst>
              <a:ext uri="{FF2B5EF4-FFF2-40B4-BE49-F238E27FC236}">
                <a16:creationId xmlns:a16="http://schemas.microsoft.com/office/drawing/2014/main" id="{BF6B357E-A9CC-A6DC-7686-F722478B971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348116" y="4473347"/>
            <a:ext cx="3383727" cy="124165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algn="l" defTabSz="1828800" rtl="0" eaLnBrk="1" latinLnBrk="0" hangingPunct="1">
              <a:lnSpc>
                <a:spcPct val="150000"/>
              </a:lnSpc>
              <a:spcBef>
                <a:spcPct val="20000"/>
              </a:spcBef>
              <a:defRPr sz="1800" b="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特斯拉电动汽车跨界营销，结合科技与环保理念，年销量激增。品牌可借鉴其创新思维，融合多领域元素，打造独特营销策略。</a:t>
            </a:r>
          </a:p>
        </p:txBody>
      </p:sp>
      <p:sp>
        <p:nvSpPr>
          <p:cNvPr id="26" name="Text9">
            <a:extLst>
              <a:ext uri="{FF2B5EF4-FFF2-40B4-BE49-F238E27FC236}">
                <a16:creationId xmlns:a16="http://schemas.microsoft.com/office/drawing/2014/main" id="{CA0CA578-2535-6E63-7C10-E54F561CA49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71610" y="223083"/>
            <a:ext cx="9296340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成功与失败案例的深度剖析</a:t>
            </a:r>
          </a:p>
        </p:txBody>
      </p:sp>
      <p:sp>
        <p:nvSpPr>
          <p:cNvPr id="27" name="椭圆 26-【1】">
            <a:extLst>
              <a:ext uri="{FF2B5EF4-FFF2-40B4-BE49-F238E27FC236}">
                <a16:creationId xmlns:a16="http://schemas.microsoft.com/office/drawing/2014/main" id="{FEC23AB6-40AB-7F8C-22F2-76A981A7A31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7-【1】">
            <a:extLst>
              <a:ext uri="{FF2B5EF4-FFF2-40B4-BE49-F238E27FC236}">
                <a16:creationId xmlns:a16="http://schemas.microsoft.com/office/drawing/2014/main" id="{A982DE9A-21A5-917B-9F40-A2B49FA8A12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图形2-【1】">
            <a:extLst>
              <a:ext uri="{FF2B5EF4-FFF2-40B4-BE49-F238E27FC236}">
                <a16:creationId xmlns:a16="http://schemas.microsoft.com/office/drawing/2014/main" id="{CA2D11B3-5005-B829-1FC4-A8C1A210FCBE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0" y="5899346"/>
            <a:ext cx="12192000" cy="958654"/>
          </a:xfrm>
          <a:custGeom>
            <a:gdLst>
              <a:gd name="connsiteX0" fmla="*/ 0 w 12192000"/>
              <a:gd name="connsiteY0" fmla="*/ 0 h 3563982"/>
              <a:gd name="connsiteX1" fmla="*/ 21223 w 12192000"/>
              <a:gd name="connsiteY1" fmla="*/ 27596 h 3563982"/>
              <a:gd name="connsiteX2" fmla="*/ 6096000 w 12192000"/>
              <a:gd name="connsiteY2" fmla="*/ 3055905 h 3563982"/>
              <a:gd name="connsiteX3" fmla="*/ 12170777 w 12192000"/>
              <a:gd name="connsiteY3" fmla="*/ 27596 h 3563982"/>
              <a:gd name="connsiteX4" fmla="*/ 12192000 w 12192000"/>
              <a:gd name="connsiteY4" fmla="*/ 0 h 3563982"/>
              <a:gd name="connsiteX5" fmla="*/ 12192000 w 12192000"/>
              <a:gd name="connsiteY5" fmla="*/ 3563982 h 3563982"/>
              <a:gd name="connsiteX6" fmla="*/ 0 w 12192000"/>
              <a:gd name="connsiteY6" fmla="*/ 3563982 h 3563982"/>
            </a:gdLst>
            <a:rect l="l" t="t" r="r" b="b"/>
            <a:pathLst>
              <a:path w="12192000" h="3563981">
                <a:moveTo>
                  <a:pt x="0" y="0"/>
                </a:moveTo>
                <a:lnTo>
                  <a:pt x="21223" y="27596"/>
                </a:lnTo>
                <a:cubicBezTo>
                  <a:pt x="1522464" y="1887950"/>
                  <a:pt x="3688133" y="3055905"/>
                  <a:pt x="6096000" y="3055905"/>
                </a:cubicBezTo>
                <a:cubicBezTo>
                  <a:pt x="8503868" y="3055905"/>
                  <a:pt x="10669536" y="1887950"/>
                  <a:pt x="12170777" y="27596"/>
                </a:cubicBezTo>
                <a:lnTo>
                  <a:pt x="12192000" y="0"/>
                </a:lnTo>
                <a:lnTo>
                  <a:pt x="12192000" y="3563982"/>
                </a:lnTo>
                <a:lnTo>
                  <a:pt x="0" y="356398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3" name="图形1-【1】">
            <a:extLst>
              <a:ext uri="{FF2B5EF4-FFF2-40B4-BE49-F238E27FC236}">
                <a16:creationId xmlns:a16="http://schemas.microsoft.com/office/drawing/2014/main" id="{42BCFD4E-4E38-E6BB-44EB-AAE08DA04A57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0" y="6188758"/>
            <a:ext cx="12192000" cy="669242"/>
          </a:xfrm>
          <a:custGeom>
            <a:gdLst>
              <a:gd name="connsiteX0" fmla="*/ 0 w 12192000"/>
              <a:gd name="connsiteY0" fmla="*/ 0 h 2488036"/>
              <a:gd name="connsiteX1" fmla="*/ 21223 w 12192000"/>
              <a:gd name="connsiteY1" fmla="*/ 18287 h 2488036"/>
              <a:gd name="connsiteX2" fmla="*/ 6096000 w 12192000"/>
              <a:gd name="connsiteY2" fmla="*/ 2025118 h 2488036"/>
              <a:gd name="connsiteX3" fmla="*/ 12170777 w 12192000"/>
              <a:gd name="connsiteY3" fmla="*/ 18287 h 2488036"/>
              <a:gd name="connsiteX4" fmla="*/ 12192000 w 12192000"/>
              <a:gd name="connsiteY4" fmla="*/ 0 h 2488036"/>
              <a:gd name="connsiteX5" fmla="*/ 12192000 w 12192000"/>
              <a:gd name="connsiteY5" fmla="*/ 2488036 h 2488036"/>
              <a:gd name="connsiteX6" fmla="*/ 0 w 12192000"/>
              <a:gd name="connsiteY6" fmla="*/ 2488036 h 2488036"/>
            </a:gdLst>
            <a:rect l="l" t="t" r="r" b="b"/>
            <a:pathLst>
              <a:path w="12192000" h="2488036">
                <a:moveTo>
                  <a:pt x="0" y="0"/>
                </a:moveTo>
                <a:lnTo>
                  <a:pt x="21223" y="18287"/>
                </a:lnTo>
                <a:cubicBezTo>
                  <a:pt x="1522464" y="1251126"/>
                  <a:pt x="3688133" y="2025118"/>
                  <a:pt x="6096000" y="2025118"/>
                </a:cubicBezTo>
                <a:cubicBezTo>
                  <a:pt x="8503868" y="2025118"/>
                  <a:pt x="10669536" y="1251126"/>
                  <a:pt x="12170777" y="18287"/>
                </a:cubicBezTo>
                <a:lnTo>
                  <a:pt x="12192000" y="0"/>
                </a:lnTo>
                <a:lnTo>
                  <a:pt x="12192000" y="2488036"/>
                </a:lnTo>
                <a:lnTo>
                  <a:pt x="0" y="248803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3175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368300" dist="38100" dir="16200000" rotWithShape="0">
              <a:schemeClr val="accent1">
                <a:alpha val="2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grpSp>
        <p:nvGrpSpPr>
          <p:cNvPr id="4" name="Text10">
            <a:extLst>
              <a:ext uri="{FF2B5EF4-FFF2-40B4-BE49-F238E27FC236}">
                <a16:creationId xmlns:a16="http://schemas.microsoft.com/office/drawing/2014/main" id="{B9D74FE2-DF16-9EB9-B9FE-9F8705358C36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62762" y="149700"/>
            <a:ext cx="699055" cy="699055"/>
            <a:chOff x="62762" y="149700"/>
            <a:chExt cx="699055" cy="699055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75CF43DF-7755-E12C-1274-96585A0DF5C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62492" y="349430"/>
              <a:ext cx="499325" cy="499325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577BDCC6-835A-9FE3-9F76-9B24E5295352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62762" y="149700"/>
              <a:ext cx="399460" cy="399460"/>
            </a:xfrm>
            <a:prstGeom prst="roundRec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30"/>
      <p:tags r:id="rId31"/>
    </p:custDataLst>
    <p:extLst>
      <p:ext uri="{BB962C8B-B14F-4D97-AF65-F5344CB8AC3E}">
        <p14:creationId val="335907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: 形状 9"/>
          <p:cNvSpPr/>
          <p:nvPr/>
        </p:nvSpPr>
        <p:spPr>
          <a:xfrm rot="873449" flipH="1">
            <a:off x="9440820" y="68428"/>
            <a:ext cx="2887517" cy="736445"/>
          </a:xfrm>
          <a:custGeom>
            <a:gdLst>
              <a:gd name="connsiteX0" fmla="*/ 1763028 w 2887517"/>
              <a:gd name="connsiteY0" fmla="*/ 0 h 736445"/>
              <a:gd name="connsiteX1" fmla="*/ 2887517 w 2887517"/>
              <a:gd name="connsiteY1" fmla="*/ 292017 h 736445"/>
              <a:gd name="connsiteX2" fmla="*/ 2385372 w 2887517"/>
              <a:gd name="connsiteY2" fmla="*/ 736445 h 736445"/>
              <a:gd name="connsiteX3" fmla="*/ 0 w 2887517"/>
              <a:gd name="connsiteY3" fmla="*/ 736445 h 736445"/>
              <a:gd name="connsiteX4" fmla="*/ 191246 w 2887517"/>
              <a:gd name="connsiteY4" fmla="*/ 0 h 7364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17" h="736445">
                <a:moveTo>
                  <a:pt x="1763028" y="0"/>
                </a:moveTo>
                <a:lnTo>
                  <a:pt x="2887517" y="292017"/>
                </a:lnTo>
                <a:lnTo>
                  <a:pt x="2385372" y="736445"/>
                </a:lnTo>
                <a:lnTo>
                  <a:pt x="0" y="736445"/>
                </a:lnTo>
                <a:lnTo>
                  <a:pt x="191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rot="873449" flipH="1">
            <a:off x="10749377" y="91981"/>
            <a:ext cx="1524862" cy="480034"/>
          </a:xfrm>
          <a:custGeom>
            <a:gdLst>
              <a:gd name="connsiteX0" fmla="*/ 1159031 w 1524862"/>
              <a:gd name="connsiteY0" fmla="*/ 0 h 480034"/>
              <a:gd name="connsiteX1" fmla="*/ 1524862 w 1524862"/>
              <a:gd name="connsiteY1" fmla="*/ 95002 h 480034"/>
              <a:gd name="connsiteX2" fmla="*/ 1154989 w 1524862"/>
              <a:gd name="connsiteY2" fmla="*/ 480034 h 480034"/>
              <a:gd name="connsiteX3" fmla="*/ 0 w 1524862"/>
              <a:gd name="connsiteY3" fmla="*/ 480034 h 480034"/>
              <a:gd name="connsiteX4" fmla="*/ 124659 w 1524862"/>
              <a:gd name="connsiteY4" fmla="*/ 0 h 4800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862" h="480034">
                <a:moveTo>
                  <a:pt x="1159031" y="0"/>
                </a:moveTo>
                <a:lnTo>
                  <a:pt x="1524862" y="95002"/>
                </a:lnTo>
                <a:lnTo>
                  <a:pt x="1154989" y="480034"/>
                </a:lnTo>
                <a:lnTo>
                  <a:pt x="0" y="480034"/>
                </a:lnTo>
                <a:lnTo>
                  <a:pt x="124659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rot="873449" flipH="1">
            <a:off x="9327005" y="435470"/>
            <a:ext cx="2498874" cy="606855"/>
          </a:xfrm>
          <a:custGeom>
            <a:gdLst>
              <a:gd name="connsiteX0" fmla="*/ 1915692 w 2498874"/>
              <a:gd name="connsiteY0" fmla="*/ 0 h 606855"/>
              <a:gd name="connsiteX1" fmla="*/ 2498874 w 2498874"/>
              <a:gd name="connsiteY1" fmla="*/ 151445 h 606855"/>
              <a:gd name="connsiteX2" fmla="*/ 1984321 w 2498874"/>
              <a:gd name="connsiteY2" fmla="*/ 606855 h 606855"/>
              <a:gd name="connsiteX3" fmla="*/ 0 w 2498874"/>
              <a:gd name="connsiteY3" fmla="*/ 606855 h 606855"/>
              <a:gd name="connsiteX4" fmla="*/ 582968 w 2498874"/>
              <a:gd name="connsiteY4" fmla="*/ 0 h 60685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74" h="606855">
                <a:moveTo>
                  <a:pt x="1915692" y="0"/>
                </a:moveTo>
                <a:lnTo>
                  <a:pt x="2498874" y="151445"/>
                </a:lnTo>
                <a:lnTo>
                  <a:pt x="1984321" y="606855"/>
                </a:lnTo>
                <a:lnTo>
                  <a:pt x="0" y="606855"/>
                </a:lnTo>
                <a:lnTo>
                  <a:pt x="582968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rot="873449" flipH="1">
            <a:off x="10621907" y="5993662"/>
            <a:ext cx="1654734" cy="845701"/>
          </a:xfrm>
          <a:custGeom>
            <a:gdLst>
              <a:gd name="connsiteX0" fmla="*/ 1654734 w 1654734"/>
              <a:gd name="connsiteY0" fmla="*/ 0 h 845701"/>
              <a:gd name="connsiteX1" fmla="*/ 699205 w 1654734"/>
              <a:gd name="connsiteY1" fmla="*/ 845701 h 845701"/>
              <a:gd name="connsiteX2" fmla="*/ 0 w 1654734"/>
              <a:gd name="connsiteY2" fmla="*/ 664126 h 845701"/>
              <a:gd name="connsiteX3" fmla="*/ 172466 w 1654734"/>
              <a:gd name="connsiteY3" fmla="*/ 0 h 845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733" h="845701">
                <a:moveTo>
                  <a:pt x="1654734" y="0"/>
                </a:moveTo>
                <a:lnTo>
                  <a:pt x="699205" y="845701"/>
                </a:lnTo>
                <a:lnTo>
                  <a:pt x="0" y="664126"/>
                </a:lnTo>
                <a:lnTo>
                  <a:pt x="17246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 rot="873449" flipH="1">
            <a:off x="11427865" y="5905839"/>
            <a:ext cx="826744" cy="412999"/>
          </a:xfrm>
          <a:custGeom>
            <a:gdLst>
              <a:gd name="connsiteX0" fmla="*/ 826744 w 826744"/>
              <a:gd name="connsiteY0" fmla="*/ 0 h 412999"/>
              <a:gd name="connsiteX1" fmla="*/ 360110 w 826744"/>
              <a:gd name="connsiteY1" fmla="*/ 412999 h 412999"/>
              <a:gd name="connsiteX2" fmla="*/ 0 w 826744"/>
              <a:gd name="connsiteY2" fmla="*/ 412999 h 412999"/>
              <a:gd name="connsiteX3" fmla="*/ 107251 w 826744"/>
              <a:gd name="connsiteY3" fmla="*/ 0 h 412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44" h="412999">
                <a:moveTo>
                  <a:pt x="826744" y="0"/>
                </a:moveTo>
                <a:lnTo>
                  <a:pt x="360110" y="412999"/>
                </a:lnTo>
                <a:lnTo>
                  <a:pt x="0" y="412999"/>
                </a:lnTo>
                <a:lnTo>
                  <a:pt x="107251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 rot="873449" flipH="1">
            <a:off x="-87696" y="6626821"/>
            <a:ext cx="1900494" cy="462356"/>
          </a:xfrm>
          <a:custGeom>
            <a:gdLst>
              <a:gd name="connsiteX0" fmla="*/ 1253489 w 1253489"/>
              <a:gd name="connsiteY0" fmla="*/ 0 h 304951"/>
              <a:gd name="connsiteX1" fmla="*/ 1174297 w 1253489"/>
              <a:gd name="connsiteY1" fmla="*/ 304951 h 304951"/>
              <a:gd name="connsiteX2" fmla="*/ 0 w 1253489"/>
              <a:gd name="connsiteY2" fmla="*/ 0 h 304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3489" h="304951">
                <a:moveTo>
                  <a:pt x="1253489" y="0"/>
                </a:moveTo>
                <a:lnTo>
                  <a:pt x="1174297" y="304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线条2"/>
          <p:cNvSpPr/>
          <p:nvPr>
            <p:custDataLst>
              <p:tags r:id="rId3"/>
            </p:custDataLst>
          </p:nvPr>
        </p:nvSpPr>
        <p:spPr>
          <a:xfrm>
            <a:off x="8830095" y="3772336"/>
            <a:ext cx="358222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线条1"/>
          <p:cNvSpPr/>
          <p:nvPr>
            <p:custDataLst>
              <p:tags r:id="rId4"/>
            </p:custDataLst>
          </p:nvPr>
        </p:nvSpPr>
        <p:spPr>
          <a:xfrm>
            <a:off x="3003683" y="3772336"/>
            <a:ext cx="361086" cy="0"/>
          </a:xfrm>
          <a:prstGeom prst="line">
            <a:avLst/>
          </a:prstGeom>
          <a:ln w="2540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平行四边形 3"/>
          <p:cNvSpPr/>
          <p:nvPr>
            <p:custDataLst>
              <p:tags r:id="rId5"/>
            </p:custDataLst>
          </p:nvPr>
        </p:nvSpPr>
        <p:spPr>
          <a:xfrm>
            <a:off x="5306600" y="4474575"/>
            <a:ext cx="3372383" cy="563135"/>
          </a:xfrm>
          <a:prstGeom prst="parallelogram">
            <a:avLst/>
          </a:prstGeom>
          <a:solidFill>
            <a:schemeClr val="tx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平行四边形 4"/>
          <p:cNvSpPr/>
          <p:nvPr>
            <p:custDataLst>
              <p:tags r:id="rId6"/>
            </p:custDataLst>
          </p:nvPr>
        </p:nvSpPr>
        <p:spPr>
          <a:xfrm>
            <a:off x="3243916" y="4474576"/>
            <a:ext cx="2730559" cy="563134"/>
          </a:xfrm>
          <a:prstGeom prst="parallelogram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1"/>
          <p:cNvSpPr txBox="1"/>
          <p:nvPr>
            <p:custDataLst>
              <p:tags r:id="rId7"/>
            </p:custDataLst>
          </p:nvPr>
        </p:nvSpPr>
        <p:spPr>
          <a:xfrm>
            <a:off x="3693273" y="3470500"/>
            <a:ext cx="4805454" cy="68173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7" name="Text2"/>
          <p:cNvSpPr txBox="1"/>
          <p:nvPr>
            <p:custDataLst>
              <p:tags r:id="rId8"/>
            </p:custDataLst>
          </p:nvPr>
        </p:nvSpPr>
        <p:spPr>
          <a:xfrm>
            <a:off x="3376477" y="4571978"/>
            <a:ext cx="2519072" cy="387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zh-CN" altLang="en-US" sz="1600" b="1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3"/>
          <p:cNvSpPr txBox="1"/>
          <p:nvPr>
            <p:custDataLst>
              <p:tags r:id="rId9"/>
            </p:custDataLst>
          </p:nvPr>
        </p:nvSpPr>
        <p:spPr>
          <a:xfrm>
            <a:off x="6217526" y="4559150"/>
            <a:ext cx="2139480" cy="39878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>
                <a:solidFill>
                  <a:schemeClr val="accent1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9" name="Text4"/>
          <p:cNvSpPr txBox="1"/>
          <p:nvPr>
            <p:custDataLst>
              <p:tags r:id="rId10"/>
            </p:custDataLst>
          </p:nvPr>
        </p:nvSpPr>
        <p:spPr>
          <a:xfrm>
            <a:off x="539750" y="1221740"/>
            <a:ext cx="11112500" cy="2084705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</p:spTree>
    <p:custDataLst>
      <p:custData r:id="rId11"/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形 6"/>
          <p:cNvSpPr/>
          <p:nvPr/>
        </p:nvSpPr>
        <p:spPr>
          <a:xfrm>
            <a:off x="0" y="1"/>
            <a:ext cx="1474223" cy="2272174"/>
          </a:xfrm>
          <a:custGeom>
            <a:gdLst>
              <a:gd name="connsiteX0" fmla="*/ 1152071 w 3296001"/>
              <a:gd name="connsiteY0" fmla="*/ 4443763 h 4443762"/>
              <a:gd name="connsiteX1" fmla="*/ 0 w 3296001"/>
              <a:gd name="connsiteY1" fmla="*/ 4443763 h 4443762"/>
              <a:gd name="connsiteX2" fmla="*/ 2143506 w 3296001"/>
              <a:gd name="connsiteY2" fmla="*/ 0 h 4443762"/>
              <a:gd name="connsiteX3" fmla="*/ 3296002 w 3296001"/>
              <a:gd name="connsiteY3" fmla="*/ 0 h 4443762"/>
              <a:gd name="connsiteX4" fmla="*/ 1152071 w 3296001"/>
              <a:gd name="connsiteY4" fmla="*/ 4443763 h 4443762"/>
              <a:gd name="connsiteX0-1" fmla="*/ 2596388 w 4740318"/>
              <a:gd name="connsiteY0-2" fmla="*/ 4443763 h 4443762"/>
              <a:gd name="connsiteX1-3" fmla="*/ 0 w 4740318"/>
              <a:gd name="connsiteY1-4" fmla="*/ 4306326 h 4443762"/>
              <a:gd name="connsiteX2-5" fmla="*/ 3587823 w 4740318"/>
              <a:gd name="connsiteY2-6" fmla="*/ 0 h 4443762"/>
              <a:gd name="connsiteX3-7" fmla="*/ 4740319 w 4740318"/>
              <a:gd name="connsiteY3-8" fmla="*/ 0 h 4443762"/>
              <a:gd name="connsiteX4-9" fmla="*/ 2596388 w 4740318"/>
              <a:gd name="connsiteY4-10" fmla="*/ 4443763 h 4443762"/>
              <a:gd name="connsiteX0-11" fmla="*/ 1115037 w 4740318"/>
              <a:gd name="connsiteY0-12" fmla="*/ 4329232 h 4329232"/>
              <a:gd name="connsiteX1-13" fmla="*/ 0 w 4740318"/>
              <a:gd name="connsiteY1-14" fmla="*/ 4306326 h 4329232"/>
              <a:gd name="connsiteX2-15" fmla="*/ 3587823 w 4740318"/>
              <a:gd name="connsiteY2-16" fmla="*/ 0 h 4329232"/>
              <a:gd name="connsiteX3-17" fmla="*/ 4740319 w 4740318"/>
              <a:gd name="connsiteY3-18" fmla="*/ 0 h 4329232"/>
              <a:gd name="connsiteX4-19" fmla="*/ 1115037 w 4740318"/>
              <a:gd name="connsiteY4-20" fmla="*/ 4329232 h 4329232"/>
              <a:gd name="connsiteX0-21" fmla="*/ 1189105 w 4814386"/>
              <a:gd name="connsiteY0-22" fmla="*/ 4329232 h 4329232"/>
              <a:gd name="connsiteX1-23" fmla="*/ 0 w 4814386"/>
              <a:gd name="connsiteY1-24" fmla="*/ 4306326 h 4329232"/>
              <a:gd name="connsiteX2-25" fmla="*/ 3661891 w 4814386"/>
              <a:gd name="connsiteY2-26" fmla="*/ 0 h 4329232"/>
              <a:gd name="connsiteX3-27" fmla="*/ 4814387 w 4814386"/>
              <a:gd name="connsiteY3-28" fmla="*/ 0 h 4329232"/>
              <a:gd name="connsiteX4-29" fmla="*/ 1189105 w 4814386"/>
              <a:gd name="connsiteY4-30" fmla="*/ 4329232 h 4329232"/>
              <a:gd name="connsiteX0-31" fmla="*/ 242953 w 4814386"/>
              <a:gd name="connsiteY0-32" fmla="*/ 5464188 h 5464188"/>
              <a:gd name="connsiteX1-33" fmla="*/ 0 w 4814386"/>
              <a:gd name="connsiteY1-34" fmla="*/ 4306326 h 5464188"/>
              <a:gd name="connsiteX2-35" fmla="*/ 3661891 w 4814386"/>
              <a:gd name="connsiteY2-36" fmla="*/ 0 h 5464188"/>
              <a:gd name="connsiteX3-37" fmla="*/ 4814387 w 4814386"/>
              <a:gd name="connsiteY3-38" fmla="*/ 0 h 5464188"/>
              <a:gd name="connsiteX4-39" fmla="*/ 242953 w 4814386"/>
              <a:gd name="connsiteY4-40" fmla="*/ 5464188 h 5464188"/>
              <a:gd name="connsiteX0-41" fmla="*/ 1160434 w 5731867"/>
              <a:gd name="connsiteY0-42" fmla="*/ 5464188 h 5464188"/>
              <a:gd name="connsiteX1-43" fmla="*/ 0 w 5731867"/>
              <a:gd name="connsiteY1-44" fmla="*/ 5423546 h 5464188"/>
              <a:gd name="connsiteX2-45" fmla="*/ 4579372 w 5731867"/>
              <a:gd name="connsiteY2-46" fmla="*/ 0 h 5464188"/>
              <a:gd name="connsiteX3-47" fmla="*/ 5731868 w 5731867"/>
              <a:gd name="connsiteY3-48" fmla="*/ 0 h 5464188"/>
              <a:gd name="connsiteX4-49" fmla="*/ 1160434 w 5731867"/>
              <a:gd name="connsiteY4-50" fmla="*/ 5464188 h 546418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31867" h="5464188">
                <a:moveTo>
                  <a:pt x="1160434" y="5464188"/>
                </a:moveTo>
                <a:lnTo>
                  <a:pt x="0" y="5423546"/>
                </a:lnTo>
                <a:lnTo>
                  <a:pt x="4579372" y="0"/>
                </a:lnTo>
                <a:lnTo>
                  <a:pt x="5731868" y="0"/>
                </a:lnTo>
                <a:lnTo>
                  <a:pt x="1160434" y="5464188"/>
                </a:lnTo>
                <a:close/>
              </a:path>
            </a:pathLst>
          </a:custGeom>
          <a:gradFill flip="none" rotWithShape="1">
            <a:gsLst>
              <a:gs pos="1500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4249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flipV="1">
            <a:off x="-1" y="-1"/>
            <a:ext cx="947271" cy="17961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685800" y="0"/>
            <a:ext cx="1081706" cy="1542130"/>
          </a:xfrm>
          <a:custGeom>
            <a:gdLst>
              <a:gd name="connsiteX0" fmla="*/ 796543 w 1096454"/>
              <a:gd name="connsiteY0" fmla="*/ 0 h 1542130"/>
              <a:gd name="connsiteX1" fmla="*/ 1096454 w 1096454"/>
              <a:gd name="connsiteY1" fmla="*/ 0 h 1542130"/>
              <a:gd name="connsiteX2" fmla="*/ 298461 w 1096454"/>
              <a:gd name="connsiteY2" fmla="*/ 1542130 h 1542130"/>
              <a:gd name="connsiteX3" fmla="*/ 0 w 1096454"/>
              <a:gd name="connsiteY3" fmla="*/ 1525230 h 1542130"/>
              <a:gd name="connsiteX0-1" fmla="*/ 781795 w 1081706"/>
              <a:gd name="connsiteY0-2" fmla="*/ 0 h 1542130"/>
              <a:gd name="connsiteX1-3" fmla="*/ 1081706 w 1081706"/>
              <a:gd name="connsiteY1-4" fmla="*/ 0 h 1542130"/>
              <a:gd name="connsiteX2-5" fmla="*/ 283713 w 1081706"/>
              <a:gd name="connsiteY2-6" fmla="*/ 1542130 h 1542130"/>
              <a:gd name="connsiteX3-7" fmla="*/ 0 w 1081706"/>
              <a:gd name="connsiteY3-8" fmla="*/ 1525230 h 1542130"/>
              <a:gd name="connsiteX4" fmla="*/ 781795 w 1081706"/>
              <a:gd name="connsiteY4" fmla="*/ 0 h 154213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1081706" h="1542130">
                <a:moveTo>
                  <a:pt x="781795" y="0"/>
                </a:moveTo>
                <a:lnTo>
                  <a:pt x="1081706" y="0"/>
                </a:lnTo>
                <a:lnTo>
                  <a:pt x="283713" y="1542130"/>
                </a:lnTo>
                <a:lnTo>
                  <a:pt x="0" y="1525230"/>
                </a:lnTo>
                <a:cubicBezTo>
                  <a:pt x="265514" y="1016820"/>
                  <a:pt x="516281" y="508410"/>
                  <a:pt x="78179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4249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300040" y="513912"/>
            <a:ext cx="1591918" cy="9233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grpSp>
        <p:nvGrpSpPr>
          <p:cNvPr id="3" name="Text3"/>
          <p:cNvGrpSpPr/>
          <p:nvPr>
            <p:custDataLst>
              <p:tags r:id="rId4"/>
            </p:custDataLst>
          </p:nvPr>
        </p:nvGrpSpPr>
        <p:grpSpPr>
          <a:xfrm>
            <a:off x="2399710" y="2486263"/>
            <a:ext cx="7392580" cy="640467"/>
            <a:chOff x="1054734" y="1823155"/>
            <a:chExt cx="7392580" cy="640467"/>
          </a:xfrm>
        </p:grpSpPr>
        <p:sp>
          <p:nvSpPr>
            <p:cNvPr id="4" name="平行四边形 3"/>
            <p:cNvSpPr/>
            <p:nvPr>
              <p:custDataLst>
                <p:tags r:id="rId5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5" name="Text1"/>
            <p:cNvSpPr txBox="1"/>
            <p:nvPr>
              <p:custDataLst>
                <p:tags r:id="rId6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品牌策略构建基础</a:t>
              </a:r>
            </a:p>
          </p:txBody>
        </p:sp>
        <p:sp>
          <p:nvSpPr>
            <p:cNvPr id="6" name="Text2"/>
            <p:cNvSpPr txBox="1"/>
            <p:nvPr>
              <p:custDataLst>
                <p:tags r:id="rId7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7" name="Text6"/>
          <p:cNvGrpSpPr/>
          <p:nvPr>
            <p:custDataLst>
              <p:tags r:id="rId8"/>
            </p:custDataLst>
          </p:nvPr>
        </p:nvGrpSpPr>
        <p:grpSpPr>
          <a:xfrm>
            <a:off x="2399710" y="3339833"/>
            <a:ext cx="7392580" cy="640467"/>
            <a:chOff x="1054734" y="1823155"/>
            <a:chExt cx="7392580" cy="640467"/>
          </a:xfrm>
        </p:grpSpPr>
        <p:sp>
          <p:nvSpPr>
            <p:cNvPr id="10" name="平行四边形 9"/>
            <p:cNvSpPr/>
            <p:nvPr>
              <p:custDataLst>
                <p:tags r:id="rId9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1" name="Text4"/>
            <p:cNvSpPr txBox="1"/>
            <p:nvPr>
              <p:custDataLst>
                <p:tags r:id="rId10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品牌价值与市场定位</a:t>
              </a:r>
            </a:p>
          </p:txBody>
        </p:sp>
        <p:sp>
          <p:nvSpPr>
            <p:cNvPr id="12" name="Text5"/>
            <p:cNvSpPr txBox="1"/>
            <p:nvPr>
              <p:custDataLst>
                <p:tags r:id="rId11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3" name="Text9"/>
          <p:cNvGrpSpPr/>
          <p:nvPr>
            <p:custDataLst>
              <p:tags r:id="rId12"/>
            </p:custDataLst>
          </p:nvPr>
        </p:nvGrpSpPr>
        <p:grpSpPr>
          <a:xfrm>
            <a:off x="2399710" y="4193404"/>
            <a:ext cx="7392580" cy="640467"/>
            <a:chOff x="1054734" y="1823155"/>
            <a:chExt cx="7392580" cy="640467"/>
          </a:xfrm>
        </p:grpSpPr>
        <p:sp>
          <p:nvSpPr>
            <p:cNvPr id="14" name="平行四边形 13"/>
            <p:cNvSpPr/>
            <p:nvPr>
              <p:custDataLst>
                <p:tags r:id="rId13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15" name="Text7"/>
            <p:cNvSpPr txBox="1"/>
            <p:nvPr>
              <p:custDataLst>
                <p:tags r:id="rId14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营销渠道与传播方式</a:t>
              </a:r>
            </a:p>
          </p:txBody>
        </p:sp>
        <p:sp>
          <p:nvSpPr>
            <p:cNvPr id="16" name="Text8"/>
            <p:cNvSpPr txBox="1"/>
            <p:nvPr>
              <p:custDataLst>
                <p:tags r:id="rId15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8" name="Text12"/>
          <p:cNvGrpSpPr/>
          <p:nvPr>
            <p:custDataLst>
              <p:tags r:id="rId16"/>
            </p:custDataLst>
          </p:nvPr>
        </p:nvGrpSpPr>
        <p:grpSpPr>
          <a:xfrm>
            <a:off x="2399710" y="5046975"/>
            <a:ext cx="7392580" cy="640467"/>
            <a:chOff x="1054734" y="1823155"/>
            <a:chExt cx="7392580" cy="640467"/>
          </a:xfrm>
        </p:grpSpPr>
        <p:sp>
          <p:nvSpPr>
            <p:cNvPr id="19" name="平行四边形 18"/>
            <p:cNvSpPr/>
            <p:nvPr>
              <p:custDataLst>
                <p:tags r:id="rId17"/>
              </p:custDataLst>
            </p:nvPr>
          </p:nvSpPr>
          <p:spPr>
            <a:xfrm flipH="1">
              <a:off x="1054734" y="1859347"/>
              <a:ext cx="7392579" cy="539115"/>
            </a:xfrm>
            <a:prstGeom prst="parallelogram">
              <a:avLst>
                <a:gd name="adj" fmla="val 21678"/>
              </a:avLst>
            </a:prstGeom>
            <a:gradFill flip="none" rotWithShape="1">
              <a:gsLst>
                <a:gs pos="62000">
                  <a:schemeClr val="bg1"/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FAFAFA"/>
                </a:solidFill>
              </a:endParaRPr>
            </a:p>
          </p:txBody>
        </p:sp>
        <p:sp>
          <p:nvSpPr>
            <p:cNvPr id="20" name="Text10"/>
            <p:cNvSpPr txBox="1"/>
            <p:nvPr>
              <p:custDataLst>
                <p:tags r:id="rId18"/>
              </p:custDataLst>
            </p:nvPr>
          </p:nvSpPr>
          <p:spPr>
            <a:xfrm>
              <a:off x="2000516" y="1823155"/>
              <a:ext cx="6446798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数据导向与案例借鉴</a:t>
              </a:r>
            </a:p>
          </p:txBody>
        </p:sp>
        <p:sp>
          <p:nvSpPr>
            <p:cNvPr id="21" name="Text11"/>
            <p:cNvSpPr txBox="1"/>
            <p:nvPr>
              <p:custDataLst>
                <p:tags r:id="rId19"/>
              </p:custDataLst>
            </p:nvPr>
          </p:nvSpPr>
          <p:spPr>
            <a:xfrm>
              <a:off x="1330943" y="1868209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</p:spTree>
    <p:custDataLst>
      <p:custData r:id="rId20"/>
      <p:tags r:id="rId2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品牌策略构建基础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Fundamentals of Brand Strategy Construction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-【1】">
            <a:extLst>
              <a:ext uri="{FF2B5EF4-FFF2-40B4-BE49-F238E27FC236}">
                <a16:creationId xmlns:a16="http://schemas.microsoft.com/office/drawing/2014/main" id="{9FAF1691-0F18-038F-FF10-A790851334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933148" y="1832374"/>
            <a:ext cx="3232298" cy="3232298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椭圆 5-【1】">
            <a:extLst>
              <a:ext uri="{FF2B5EF4-FFF2-40B4-BE49-F238E27FC236}">
                <a16:creationId xmlns:a16="http://schemas.microsoft.com/office/drawing/2014/main" id="{892F3366-C8DE-1A2C-23AA-3A6A3164DD6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933148" y="2067324"/>
            <a:ext cx="2646115" cy="2646115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椭圆 6-【1】">
            <a:extLst>
              <a:ext uri="{FF2B5EF4-FFF2-40B4-BE49-F238E27FC236}">
                <a16:creationId xmlns:a16="http://schemas.microsoft.com/office/drawing/2014/main" id="{D7617FFA-B481-2C7B-729B-D456D018391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>
            <a:off x="933148" y="2406689"/>
            <a:ext cx="2083668" cy="2083668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椭圆 7-【1】">
            <a:extLst>
              <a:ext uri="{FF2B5EF4-FFF2-40B4-BE49-F238E27FC236}">
                <a16:creationId xmlns:a16="http://schemas.microsoft.com/office/drawing/2014/main" id="{D3BBF14C-D116-BE1C-8230-3BDFA7AA539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>
            <a:off x="933148" y="2836237"/>
            <a:ext cx="1224571" cy="1224571"/>
          </a:xfrm>
          <a:prstGeom prst="ellipse">
            <a:avLst/>
          </a:prstGeom>
          <a:solidFill>
            <a:schemeClr val="accent2">
              <a:alpha val="2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0" name="Shape1">
            <a:extLst>
              <a:ext uri="{FF2B5EF4-FFF2-40B4-BE49-F238E27FC236}">
                <a16:creationId xmlns:a16="http://schemas.microsoft.com/office/drawing/2014/main" id="{996A04FA-7A66-1B6C-E6B3-C1B2EE64AC30}"/>
              </a:ext>
            </a:extLst>
          </p:cNvPr>
          <p:cNvCxnSpPr>
            <a:stCxn id="5" idx="0"/>
          </p:cNvCxnSpPr>
          <p:nvPr>
            <p:custDataLst>
              <p:tags r:id="rId7"/>
            </p:custDataLst>
          </p:nvPr>
        </p:nvCxnSpPr>
        <p:spPr>
          <a:xfrm>
            <a:off x="2549297" y="1968854"/>
            <a:ext cx="313306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2">
            <a:extLst>
              <a:ext uri="{FF2B5EF4-FFF2-40B4-BE49-F238E27FC236}">
                <a16:creationId xmlns:a16="http://schemas.microsoft.com/office/drawing/2014/main" id="{78E4775C-F75B-B7A7-6971-E200704706D3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261678" y="2470985"/>
            <a:ext cx="3622157" cy="573878"/>
          </a:xfrm>
          <a:prstGeom prst="bent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3">
            <a:extLst>
              <a:ext uri="{FF2B5EF4-FFF2-40B4-BE49-F238E27FC236}">
                <a16:creationId xmlns:a16="http://schemas.microsoft.com/office/drawing/2014/main" id="{87CC64B4-91AE-31E4-04EC-FDCAF1493770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627759" y="4022075"/>
            <a:ext cx="4150291" cy="117562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4">
            <a:extLst>
              <a:ext uri="{FF2B5EF4-FFF2-40B4-BE49-F238E27FC236}">
                <a16:creationId xmlns:a16="http://schemas.microsoft.com/office/drawing/2014/main" id="{26CE8D71-D589-0E51-B650-328EC880BF15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2928209" y="3837751"/>
            <a:ext cx="3505513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1">
            <a:extLst>
              <a:ext uri="{FF2B5EF4-FFF2-40B4-BE49-F238E27FC236}">
                <a16:creationId xmlns:a16="http://schemas.microsoft.com/office/drawing/2014/main" id="{33D71B7D-F134-7443-F251-B8097DD4769E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0911" y="2523323"/>
            <a:ext cx="3371850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差异化策略关键</a:t>
            </a:r>
          </a:p>
        </p:txBody>
      </p:sp>
      <p:sp>
        <p:nvSpPr>
          <p:cNvPr id="15" name="Text2">
            <a:extLst>
              <a:ext uri="{FF2B5EF4-FFF2-40B4-BE49-F238E27FC236}">
                <a16:creationId xmlns:a16="http://schemas.microsoft.com/office/drawing/2014/main" id="{4AA23024-6C6C-B48A-BA49-AF6920C0B655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22858" y="3016840"/>
            <a:ext cx="4134915" cy="5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差异化策略提升品牌辨识度，如苹果以创新设计区别于竞品，数据显示，其品牌溢价高达30%，企业应挖掘独特卖点，实施差异化营销，实现市场突围。</a:t>
            </a:r>
          </a:p>
        </p:txBody>
      </p:sp>
      <p:sp>
        <p:nvSpPr>
          <p:cNvPr id="16" name="Text3">
            <a:extLst>
              <a:ext uri="{FF2B5EF4-FFF2-40B4-BE49-F238E27FC236}">
                <a16:creationId xmlns:a16="http://schemas.microsoft.com/office/drawing/2014/main" id="{90661130-529A-1CF8-1EAA-518EB3367F68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29506" y="1360003"/>
            <a:ext cx="3371850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定位精准为核心</a:t>
            </a:r>
          </a:p>
        </p:txBody>
      </p:sp>
      <p:sp>
        <p:nvSpPr>
          <p:cNvPr id="17" name="Text4">
            <a:extLst>
              <a:ext uri="{FF2B5EF4-FFF2-40B4-BE49-F238E27FC236}">
                <a16:creationId xmlns:a16="http://schemas.microsoft.com/office/drawing/2014/main" id="{60202782-E257-2B64-3E19-807BE99BBC51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81764" y="1854155"/>
            <a:ext cx="4141325" cy="5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品牌定位需精准触达目标受众，如星巴克定位高端咖啡文化，据调研，其品牌忠诚度高达81%，精准定位助力其市场份额稳固，建议企业明确核心价值，细化市场分割。</a:t>
            </a:r>
          </a:p>
        </p:txBody>
      </p:sp>
      <p:sp>
        <p:nvSpPr>
          <p:cNvPr id="18" name="Text5">
            <a:extLst>
              <a:ext uri="{FF2B5EF4-FFF2-40B4-BE49-F238E27FC236}">
                <a16:creationId xmlns:a16="http://schemas.microsoft.com/office/drawing/2014/main" id="{E252CC54-C0B3-1AF1-C7E6-0CA2C435FC76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18456" y="3562818"/>
            <a:ext cx="3371850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内容营销增粘性</a:t>
            </a:r>
          </a:p>
        </p:txBody>
      </p:sp>
      <p:sp>
        <p:nvSpPr>
          <p:cNvPr id="19" name="Text6">
            <a:extLst>
              <a:ext uri="{FF2B5EF4-FFF2-40B4-BE49-F238E27FC236}">
                <a16:creationId xmlns:a16="http://schemas.microsoft.com/office/drawing/2014/main" id="{377F27EC-E558-AB9E-4FD9-449C92E6021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84683" y="4056335"/>
            <a:ext cx="4116603" cy="5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高质量内容营销增强用户粘性，如可口可乐通过社交媒体分享品牌故事，年均互动量超10亿次，表明内容创新能加深用户连接，建议持续产出有价值内容，提升品牌忠诚度。</a:t>
            </a:r>
          </a:p>
        </p:txBody>
      </p:sp>
      <p:sp>
        <p:nvSpPr>
          <p:cNvPr id="20" name="Text7">
            <a:extLst>
              <a:ext uri="{FF2B5EF4-FFF2-40B4-BE49-F238E27FC236}">
                <a16:creationId xmlns:a16="http://schemas.microsoft.com/office/drawing/2014/main" id="{7F5CD5EC-DB39-F728-439C-91D66AB0C245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44721" y="4890603"/>
            <a:ext cx="3371850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数据驱动决策</a:t>
            </a:r>
          </a:p>
        </p:txBody>
      </p:sp>
      <p:sp>
        <p:nvSpPr>
          <p:cNvPr id="21" name="Text8">
            <a:extLst>
              <a:ext uri="{FF2B5EF4-FFF2-40B4-BE49-F238E27FC236}">
                <a16:creationId xmlns:a16="http://schemas.microsoft.com/office/drawing/2014/main" id="{F998D3CB-70AB-2E86-6462-BD86C342FE43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10948" y="5384120"/>
            <a:ext cx="4116603" cy="57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800"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大数据分析优化营销策略，如亚马逊利用用户行为数据个性化推荐，转化率提升30%，企业应构建数据驱动体系，精准分析市场趋势，高效打造品牌营销策略路径。</a:t>
            </a:r>
          </a:p>
        </p:txBody>
      </p:sp>
      <p:sp>
        <p:nvSpPr>
          <p:cNvPr id="22" name="Text9">
            <a:extLst>
              <a:ext uri="{FF2B5EF4-FFF2-40B4-BE49-F238E27FC236}">
                <a16:creationId xmlns:a16="http://schemas.microsoft.com/office/drawing/2014/main" id="{EC7A5C00-1C14-EE8C-FB53-F1CF8C19A97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71610" y="223083"/>
            <a:ext cx="935147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品牌营销核心理论概述</a:t>
            </a:r>
          </a:p>
        </p:txBody>
      </p:sp>
      <p:sp>
        <p:nvSpPr>
          <p:cNvPr id="23" name="椭圆 22-【1】">
            <a:extLst>
              <a:ext uri="{FF2B5EF4-FFF2-40B4-BE49-F238E27FC236}">
                <a16:creationId xmlns:a16="http://schemas.microsoft.com/office/drawing/2014/main" id="{51580F17-84C5-4EEA-03AC-9AD4A2088C7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椭圆 23-【1】">
            <a:extLst>
              <a:ext uri="{FF2B5EF4-FFF2-40B4-BE49-F238E27FC236}">
                <a16:creationId xmlns:a16="http://schemas.microsoft.com/office/drawing/2014/main" id="{AC003B5D-ECE0-9A69-6BBB-1CB30347B45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5" name="Text10">
            <a:extLst>
              <a:ext uri="{FF2B5EF4-FFF2-40B4-BE49-F238E27FC236}">
                <a16:creationId xmlns:a16="http://schemas.microsoft.com/office/drawing/2014/main" id="{EDF12D7B-019D-C1F0-D1D7-55185DFEB922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262492" y="349430"/>
            <a:ext cx="584394" cy="499325"/>
            <a:chOff x="262492" y="349430"/>
            <a:chExt cx="584394" cy="499325"/>
          </a:xfrm>
        </p:grpSpPr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F329DEF5-12B4-1A15-369F-740F8AAC997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rot="2700000">
              <a:off x="244939" y="366983"/>
              <a:ext cx="499325" cy="464219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  <a:sym typeface="汉仪旗黑-55简" panose="00020600040101010101" pitchFamily="18" charset="-122"/>
              </a:endParaRPr>
            </a:p>
          </p:txBody>
        </p:sp>
        <p:sp>
          <p:nvSpPr>
            <p:cNvPr id="27" name="Rectangle: Rounded Corners 7">
              <a:extLst>
                <a:ext uri="{FF2B5EF4-FFF2-40B4-BE49-F238E27FC236}">
                  <a16:creationId xmlns:a16="http://schemas.microsoft.com/office/drawing/2014/main" id="{5D0D9E6C-B3A7-4E18-A096-74660FDADE7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 rot="2700000">
              <a:off x="365114" y="366983"/>
              <a:ext cx="499325" cy="464219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旗黑-55简" panose="00020600040101010101" pitchFamily="18" charset="-122"/>
                <a:ea typeface="汉仪旗黑-55简" panose="00020600040101010101" pitchFamily="18" charset="-122"/>
                <a:cs typeface="+mn-cs"/>
                <a:sym typeface="汉仪旗黑-55简" panose="00020600040101010101" pitchFamily="18" charset="-122"/>
              </a:endParaRPr>
            </a:p>
          </p:txBody>
        </p:sp>
      </p:grpSp>
      <p:sp>
        <p:nvSpPr>
          <p:cNvPr id="28" name="图形1-【1】">
            <a:extLst>
              <a:ext uri="{FF2B5EF4-FFF2-40B4-BE49-F238E27FC236}">
                <a16:creationId xmlns:a16="http://schemas.microsoft.com/office/drawing/2014/main" id="{94C32813-E732-CBB8-3661-EA171E880C7D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0" y="5899346"/>
            <a:ext cx="12192000" cy="958654"/>
          </a:xfrm>
          <a:custGeom>
            <a:gdLst>
              <a:gd name="connsiteX0" fmla="*/ 0 w 12192000"/>
              <a:gd name="connsiteY0" fmla="*/ 0 h 3563982"/>
              <a:gd name="connsiteX1" fmla="*/ 21223 w 12192000"/>
              <a:gd name="connsiteY1" fmla="*/ 27596 h 3563982"/>
              <a:gd name="connsiteX2" fmla="*/ 6096000 w 12192000"/>
              <a:gd name="connsiteY2" fmla="*/ 3055905 h 3563982"/>
              <a:gd name="connsiteX3" fmla="*/ 12170777 w 12192000"/>
              <a:gd name="connsiteY3" fmla="*/ 27596 h 3563982"/>
              <a:gd name="connsiteX4" fmla="*/ 12192000 w 12192000"/>
              <a:gd name="connsiteY4" fmla="*/ 0 h 3563982"/>
              <a:gd name="connsiteX5" fmla="*/ 12192000 w 12192000"/>
              <a:gd name="connsiteY5" fmla="*/ 3563982 h 3563982"/>
              <a:gd name="connsiteX6" fmla="*/ 0 w 12192000"/>
              <a:gd name="connsiteY6" fmla="*/ 3563982 h 3563982"/>
            </a:gdLst>
            <a:rect l="l" t="t" r="r" b="b"/>
            <a:pathLst>
              <a:path w="12192000" h="3563981">
                <a:moveTo>
                  <a:pt x="0" y="0"/>
                </a:moveTo>
                <a:lnTo>
                  <a:pt x="21223" y="27596"/>
                </a:lnTo>
                <a:cubicBezTo>
                  <a:pt x="1522464" y="1887950"/>
                  <a:pt x="3688133" y="3055905"/>
                  <a:pt x="6096000" y="3055905"/>
                </a:cubicBezTo>
                <a:cubicBezTo>
                  <a:pt x="8503868" y="3055905"/>
                  <a:pt x="10669536" y="1887950"/>
                  <a:pt x="12170777" y="27596"/>
                </a:cubicBezTo>
                <a:lnTo>
                  <a:pt x="12192000" y="0"/>
                </a:lnTo>
                <a:lnTo>
                  <a:pt x="12192000" y="3563982"/>
                </a:lnTo>
                <a:lnTo>
                  <a:pt x="0" y="3563982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图形2-【1】">
            <a:extLst>
              <a:ext uri="{FF2B5EF4-FFF2-40B4-BE49-F238E27FC236}">
                <a16:creationId xmlns:a16="http://schemas.microsoft.com/office/drawing/2014/main" id="{DCFE3C1E-8097-F9C7-4FFD-63C55F0E96D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0" y="6188758"/>
            <a:ext cx="12192000" cy="669242"/>
          </a:xfrm>
          <a:custGeom>
            <a:gdLst>
              <a:gd name="connsiteX0" fmla="*/ 0 w 12192000"/>
              <a:gd name="connsiteY0" fmla="*/ 0 h 2488036"/>
              <a:gd name="connsiteX1" fmla="*/ 21223 w 12192000"/>
              <a:gd name="connsiteY1" fmla="*/ 18287 h 2488036"/>
              <a:gd name="connsiteX2" fmla="*/ 6096000 w 12192000"/>
              <a:gd name="connsiteY2" fmla="*/ 2025118 h 2488036"/>
              <a:gd name="connsiteX3" fmla="*/ 12170777 w 12192000"/>
              <a:gd name="connsiteY3" fmla="*/ 18287 h 2488036"/>
              <a:gd name="connsiteX4" fmla="*/ 12192000 w 12192000"/>
              <a:gd name="connsiteY4" fmla="*/ 0 h 2488036"/>
              <a:gd name="connsiteX5" fmla="*/ 12192000 w 12192000"/>
              <a:gd name="connsiteY5" fmla="*/ 2488036 h 2488036"/>
              <a:gd name="connsiteX6" fmla="*/ 0 w 12192000"/>
              <a:gd name="connsiteY6" fmla="*/ 2488036 h 2488036"/>
            </a:gdLst>
            <a:rect l="l" t="t" r="r" b="b"/>
            <a:pathLst>
              <a:path w="12192000" h="2488036">
                <a:moveTo>
                  <a:pt x="0" y="0"/>
                </a:moveTo>
                <a:lnTo>
                  <a:pt x="21223" y="18287"/>
                </a:lnTo>
                <a:cubicBezTo>
                  <a:pt x="1522464" y="1251126"/>
                  <a:pt x="3688133" y="2025118"/>
                  <a:pt x="6096000" y="2025118"/>
                </a:cubicBezTo>
                <a:cubicBezTo>
                  <a:pt x="8503868" y="2025118"/>
                  <a:pt x="10669536" y="1251126"/>
                  <a:pt x="12170777" y="18287"/>
                </a:cubicBezTo>
                <a:lnTo>
                  <a:pt x="12192000" y="0"/>
                </a:lnTo>
                <a:lnTo>
                  <a:pt x="12192000" y="2488036"/>
                </a:lnTo>
                <a:lnTo>
                  <a:pt x="0" y="248803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 w="3175" cap="sq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368300" dist="38100" dir="16200000" rotWithShape="0">
              <a:schemeClr val="accent1">
                <a:alpha val="26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  <p:custDataLst>
      <p:custData r:id="rId27"/>
      <p:tags r:id="rId28"/>
    </p:custDataLst>
    <p:extLst>
      <p:ext uri="{BB962C8B-B14F-4D97-AF65-F5344CB8AC3E}">
        <p14:creationId val="1709462497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!!平滑4"/>
          <p:cNvSpPr/>
          <p:nvPr>
            <p:custDataLst>
              <p:tags r:id="rId3"/>
            </p:custDataLst>
          </p:nvPr>
        </p:nvSpPr>
        <p:spPr>
          <a:xfrm>
            <a:off x="9753601" y="0"/>
            <a:ext cx="2438400" cy="6857999"/>
          </a:xfrm>
          <a:custGeom>
            <a:gdLst>
              <a:gd name="connsiteX0" fmla="*/ 0 w 2438400"/>
              <a:gd name="connsiteY0" fmla="*/ 0 h 6857999"/>
              <a:gd name="connsiteX1" fmla="*/ 2438400 w 2438400"/>
              <a:gd name="connsiteY1" fmla="*/ 0 h 6857999"/>
              <a:gd name="connsiteX2" fmla="*/ 2438400 w 2438400"/>
              <a:gd name="connsiteY2" fmla="*/ 6857999 h 6857999"/>
              <a:gd name="connsiteX3" fmla="*/ 0 w 2438400"/>
              <a:gd name="connsiteY3" fmla="*/ 6857999 h 6857999"/>
              <a:gd name="connsiteX4" fmla="*/ 0 w 2438400"/>
              <a:gd name="connsiteY4" fmla="*/ 5471887 h 6857999"/>
              <a:gd name="connsiteX5" fmla="*/ 852503 w 2438400"/>
              <a:gd name="connsiteY5" fmla="*/ 5471887 h 6857999"/>
              <a:gd name="connsiteX6" fmla="*/ 852503 w 2438400"/>
              <a:gd name="connsiteY6" fmla="*/ 1349375 h 6857999"/>
              <a:gd name="connsiteX7" fmla="*/ 0 w 2438400"/>
              <a:gd name="connsiteY7" fmla="*/ 1349375 h 68579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" h="6857999">
                <a:moveTo>
                  <a:pt x="0" y="0"/>
                </a:moveTo>
                <a:lnTo>
                  <a:pt x="2438400" y="0"/>
                </a:lnTo>
                <a:lnTo>
                  <a:pt x="2438400" y="6857999"/>
                </a:lnTo>
                <a:lnTo>
                  <a:pt x="0" y="6857999"/>
                </a:lnTo>
                <a:lnTo>
                  <a:pt x="0" y="5471887"/>
                </a:lnTo>
                <a:lnTo>
                  <a:pt x="852503" y="5471887"/>
                </a:lnTo>
                <a:lnTo>
                  <a:pt x="852503" y="1349375"/>
                </a:lnTo>
                <a:lnTo>
                  <a:pt x="0" y="134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!!平滑1"/>
          <p:cNvCxnSpPr/>
          <p:nvPr>
            <p:custDataLst>
              <p:tags r:id="rId4"/>
            </p:custDataLst>
          </p:nvPr>
        </p:nvCxnSpPr>
        <p:spPr>
          <a:xfrm>
            <a:off x="6268720" y="497945"/>
            <a:ext cx="3484881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1"/>
          <p:cNvSpPr/>
          <p:nvPr>
            <p:custDataLst>
              <p:tags r:id="rId5"/>
            </p:custDataLst>
          </p:nvPr>
        </p:nvSpPr>
        <p:spPr>
          <a:xfrm>
            <a:off x="6268720" y="1129600"/>
            <a:ext cx="5039995" cy="5015230"/>
          </a:xfrm>
          <a:prstGeom prst="roundRect">
            <a:avLst>
              <a:gd name="adj" fmla="val 2298"/>
            </a:avLst>
          </a:prstGeom>
          <a:blipFill>
            <a:blip r:embed="rId6"/>
            <a:stretch>
              <a:fillRect t="-24699" b="-246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Freeform: Shape 25"/>
          <p:cNvSpPr/>
          <p:nvPr>
            <p:custDataLst>
              <p:tags r:id="rId7"/>
            </p:custDataLst>
          </p:nvPr>
        </p:nvSpPr>
        <p:spPr>
          <a:xfrm flipH="1">
            <a:off x="11597005" y="250190"/>
            <a:ext cx="339090" cy="340360"/>
          </a:xfrm>
          <a:custGeom>
            <a:gdLst>
              <a:gd name="connsiteX0" fmla="*/ 316376 w 718878"/>
              <a:gd name="connsiteY0" fmla="*/ 634637 h 719819"/>
              <a:gd name="connsiteX1" fmla="*/ 401558 w 718878"/>
              <a:gd name="connsiteY1" fmla="*/ 634637 h 719819"/>
              <a:gd name="connsiteX2" fmla="*/ 401558 w 718878"/>
              <a:gd name="connsiteY2" fmla="*/ 719819 h 719819"/>
              <a:gd name="connsiteX3" fmla="*/ 316376 w 718878"/>
              <a:gd name="connsiteY3" fmla="*/ 719819 h 719819"/>
              <a:gd name="connsiteX4" fmla="*/ 632753 w 718878"/>
              <a:gd name="connsiteY4" fmla="*/ 634636 h 719819"/>
              <a:gd name="connsiteX5" fmla="*/ 717935 w 718878"/>
              <a:gd name="connsiteY5" fmla="*/ 634636 h 719819"/>
              <a:gd name="connsiteX6" fmla="*/ 717935 w 718878"/>
              <a:gd name="connsiteY6" fmla="*/ 719818 h 719819"/>
              <a:gd name="connsiteX7" fmla="*/ 632753 w 718878"/>
              <a:gd name="connsiteY7" fmla="*/ 719818 h 719819"/>
              <a:gd name="connsiteX8" fmla="*/ 0 w 718878"/>
              <a:gd name="connsiteY8" fmla="*/ 634636 h 719819"/>
              <a:gd name="connsiteX9" fmla="*/ 85182 w 718878"/>
              <a:gd name="connsiteY9" fmla="*/ 634636 h 719819"/>
              <a:gd name="connsiteX10" fmla="*/ 85182 w 718878"/>
              <a:gd name="connsiteY10" fmla="*/ 719818 h 719819"/>
              <a:gd name="connsiteX11" fmla="*/ 0 w 718878"/>
              <a:gd name="connsiteY11" fmla="*/ 719818 h 719819"/>
              <a:gd name="connsiteX12" fmla="*/ 632756 w 718878"/>
              <a:gd name="connsiteY12" fmla="*/ 317318 h 719819"/>
              <a:gd name="connsiteX13" fmla="*/ 717938 w 718878"/>
              <a:gd name="connsiteY13" fmla="*/ 317318 h 719819"/>
              <a:gd name="connsiteX14" fmla="*/ 717938 w 718878"/>
              <a:gd name="connsiteY14" fmla="*/ 402500 h 719819"/>
              <a:gd name="connsiteX15" fmla="*/ 632756 w 718878"/>
              <a:gd name="connsiteY15" fmla="*/ 402500 h 719819"/>
              <a:gd name="connsiteX16" fmla="*/ 316378 w 718878"/>
              <a:gd name="connsiteY16" fmla="*/ 317318 h 719819"/>
              <a:gd name="connsiteX17" fmla="*/ 401560 w 718878"/>
              <a:gd name="connsiteY17" fmla="*/ 317318 h 719819"/>
              <a:gd name="connsiteX18" fmla="*/ 401560 w 718878"/>
              <a:gd name="connsiteY18" fmla="*/ 402500 h 719819"/>
              <a:gd name="connsiteX19" fmla="*/ 316378 w 718878"/>
              <a:gd name="connsiteY19" fmla="*/ 402500 h 719819"/>
              <a:gd name="connsiteX20" fmla="*/ 0 w 718878"/>
              <a:gd name="connsiteY20" fmla="*/ 317318 h 719819"/>
              <a:gd name="connsiteX21" fmla="*/ 85182 w 718878"/>
              <a:gd name="connsiteY21" fmla="*/ 317318 h 719819"/>
              <a:gd name="connsiteX22" fmla="*/ 85182 w 718878"/>
              <a:gd name="connsiteY22" fmla="*/ 402500 h 719819"/>
              <a:gd name="connsiteX23" fmla="*/ 0 w 718878"/>
              <a:gd name="connsiteY23" fmla="*/ 402500 h 719819"/>
              <a:gd name="connsiteX24" fmla="*/ 633696 w 718878"/>
              <a:gd name="connsiteY24" fmla="*/ 0 h 719819"/>
              <a:gd name="connsiteX25" fmla="*/ 718878 w 718878"/>
              <a:gd name="connsiteY25" fmla="*/ 0 h 719819"/>
              <a:gd name="connsiteX26" fmla="*/ 718878 w 718878"/>
              <a:gd name="connsiteY26" fmla="*/ 85182 h 719819"/>
              <a:gd name="connsiteX27" fmla="*/ 633696 w 718878"/>
              <a:gd name="connsiteY27" fmla="*/ 85182 h 719819"/>
              <a:gd name="connsiteX28" fmla="*/ 316378 w 718878"/>
              <a:gd name="connsiteY28" fmla="*/ 0 h 719819"/>
              <a:gd name="connsiteX29" fmla="*/ 401560 w 718878"/>
              <a:gd name="connsiteY29" fmla="*/ 0 h 719819"/>
              <a:gd name="connsiteX30" fmla="*/ 401560 w 718878"/>
              <a:gd name="connsiteY30" fmla="*/ 85182 h 719819"/>
              <a:gd name="connsiteX31" fmla="*/ 316378 w 718878"/>
              <a:gd name="connsiteY31" fmla="*/ 85182 h 719819"/>
              <a:gd name="connsiteX32" fmla="*/ 0 w 718878"/>
              <a:gd name="connsiteY32" fmla="*/ 0 h 719819"/>
              <a:gd name="connsiteX33" fmla="*/ 85182 w 718878"/>
              <a:gd name="connsiteY33" fmla="*/ 0 h 719819"/>
              <a:gd name="connsiteX34" fmla="*/ 85182 w 718878"/>
              <a:gd name="connsiteY34" fmla="*/ 85182 h 719819"/>
              <a:gd name="connsiteX35" fmla="*/ 0 w 718878"/>
              <a:gd name="connsiteY35" fmla="*/ 85182 h 7198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8878" h="719819">
                <a:moveTo>
                  <a:pt x="316376" y="634637"/>
                </a:moveTo>
                <a:lnTo>
                  <a:pt x="401558" y="634637"/>
                </a:lnTo>
                <a:lnTo>
                  <a:pt x="401558" y="719819"/>
                </a:lnTo>
                <a:lnTo>
                  <a:pt x="316376" y="719819"/>
                </a:lnTo>
                <a:close/>
                <a:moveTo>
                  <a:pt x="632753" y="634636"/>
                </a:moveTo>
                <a:lnTo>
                  <a:pt x="717935" y="634636"/>
                </a:lnTo>
                <a:lnTo>
                  <a:pt x="717935" y="719818"/>
                </a:lnTo>
                <a:lnTo>
                  <a:pt x="632753" y="719818"/>
                </a:lnTo>
                <a:close/>
                <a:moveTo>
                  <a:pt x="0" y="634636"/>
                </a:moveTo>
                <a:lnTo>
                  <a:pt x="85182" y="634636"/>
                </a:lnTo>
                <a:lnTo>
                  <a:pt x="85182" y="719818"/>
                </a:lnTo>
                <a:lnTo>
                  <a:pt x="0" y="719818"/>
                </a:lnTo>
                <a:close/>
                <a:moveTo>
                  <a:pt x="632756" y="317318"/>
                </a:moveTo>
                <a:lnTo>
                  <a:pt x="717938" y="317318"/>
                </a:lnTo>
                <a:lnTo>
                  <a:pt x="717938" y="402500"/>
                </a:lnTo>
                <a:lnTo>
                  <a:pt x="632756" y="402500"/>
                </a:lnTo>
                <a:close/>
                <a:moveTo>
                  <a:pt x="316378" y="317318"/>
                </a:moveTo>
                <a:lnTo>
                  <a:pt x="401560" y="317318"/>
                </a:lnTo>
                <a:lnTo>
                  <a:pt x="401560" y="402500"/>
                </a:lnTo>
                <a:lnTo>
                  <a:pt x="316378" y="402500"/>
                </a:lnTo>
                <a:close/>
                <a:moveTo>
                  <a:pt x="0" y="317318"/>
                </a:moveTo>
                <a:lnTo>
                  <a:pt x="85182" y="317318"/>
                </a:lnTo>
                <a:lnTo>
                  <a:pt x="85182" y="402500"/>
                </a:lnTo>
                <a:lnTo>
                  <a:pt x="0" y="402500"/>
                </a:lnTo>
                <a:close/>
                <a:moveTo>
                  <a:pt x="633696" y="0"/>
                </a:moveTo>
                <a:lnTo>
                  <a:pt x="718878" y="0"/>
                </a:lnTo>
                <a:lnTo>
                  <a:pt x="718878" y="85182"/>
                </a:lnTo>
                <a:lnTo>
                  <a:pt x="633696" y="85182"/>
                </a:lnTo>
                <a:close/>
                <a:moveTo>
                  <a:pt x="316378" y="0"/>
                </a:moveTo>
                <a:lnTo>
                  <a:pt x="401560" y="0"/>
                </a:lnTo>
                <a:lnTo>
                  <a:pt x="401560" y="85182"/>
                </a:lnTo>
                <a:lnTo>
                  <a:pt x="316378" y="85182"/>
                </a:lnTo>
                <a:close/>
                <a:moveTo>
                  <a:pt x="0" y="0"/>
                </a:moveTo>
                <a:lnTo>
                  <a:pt x="85182" y="0"/>
                </a:lnTo>
                <a:lnTo>
                  <a:pt x="85182" y="85182"/>
                </a:lnTo>
                <a:lnTo>
                  <a:pt x="0" y="8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CB71C4CA-67B5-1E10-8013-3929E25BE32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7270" y="471145"/>
            <a:ext cx="544307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策略制定对企业发展的意义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64727A22-73D4-03B8-B583-1E1058A99FC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7096" y="1968168"/>
            <a:ext cx="5450089" cy="440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1.策略定向增长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精准品牌策略助力企业定向增长，据麦肯锡研究，明确品牌策略的企业，年均增长率比无策略企业高出20%，强调差异化定位是关键。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2.提升市场认知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有效品牌营销策略显著提升市场认知度，如可口可乐，通过持续广告投放，品牌识别率超90%，促进了市场份额的稳定增长。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3.增强用户粘性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品牌故事化营销增强用户情感连接，数据显示，拥有强烈品牌故事的企业，用户忠诚度提高30%，促进复购率提升。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4.促进跨界合作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清晰品牌策略吸引跨界合作伙伴，如星巴克与故宫联名，通过文化融合创新，实现双赢，年销售额增长25%，拓宽市场边界。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!!平滑3"/>
          <p:cNvSpPr/>
          <p:nvPr>
            <p:custDataLst>
              <p:tags r:id="rId3"/>
            </p:custDataLst>
          </p:nvPr>
        </p:nvSpPr>
        <p:spPr>
          <a:xfrm flipV="1">
            <a:off x="11777063" y="200511"/>
            <a:ext cx="200381" cy="200381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">
            <a:extLst>
              <a:ext uri="{FF2B5EF4-FFF2-40B4-BE49-F238E27FC236}">
                <a16:creationId xmlns:a16="http://schemas.microsoft.com/office/drawing/2014/main" id="{3D1472D5-1184-96B3-422F-DF514A667E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06946" y="592007"/>
            <a:ext cx="4618990" cy="5927424"/>
          </a:xfrm>
          <a:prstGeom prst="roundRect">
            <a:avLst>
              <a:gd name="adj" fmla="val 203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!!平滑1"/>
          <p:cNvSpPr/>
          <p:nvPr>
            <p:custDataLst>
              <p:tags r:id="rId5"/>
            </p:custDataLst>
          </p:nvPr>
        </p:nvSpPr>
        <p:spPr>
          <a:xfrm>
            <a:off x="0" y="2339283"/>
            <a:ext cx="215832" cy="2115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Shape1">
            <a:extLst>
              <a:ext uri="{FF2B5EF4-FFF2-40B4-BE49-F238E27FC236}">
                <a16:creationId xmlns:a16="http://schemas.microsoft.com/office/drawing/2014/main" id="{8EDDFD43-A005-C4E2-919C-54F80269E4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5832" y="400892"/>
            <a:ext cx="4618990" cy="5927424"/>
          </a:xfrm>
          <a:prstGeom prst="roundRect">
            <a:avLst>
              <a:gd name="adj" fmla="val 2038"/>
            </a:avLst>
          </a:prstGeom>
          <a:blipFill>
            <a:blip r:embed="rId7"/>
            <a:stretch>
              <a:fillRect l="-46125" r="-46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47C553BE-0FFA-97AF-BD95-8CA9C804A09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445105" y="734676"/>
            <a:ext cx="6331958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品牌定位与市场细分策略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05D7C66D-D184-E992-38C6-D4A0CF856BD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444932" y="2210560"/>
            <a:ext cx="6340122" cy="411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1.精准定位核心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品牌定位需聚焦核心价值，如可口可乐的‘快乐分享’，精准定位助力其全球市场份额超17%，强调品牌个性，引导消费者共鸣，促进高效营销策略实施。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2.市场细分深化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通过大数据分析，将市场细分为多个子群体，如Nike针对不同运动爱好者和年龄层推出系列，细分策略使其市场份额逐年增长，实现精准营销，提升品牌忠诚度。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3.消费者洞察关键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深入洞察消费者需求，如星巴克发现消费者对品质与体验的偏好，据此调整营销策略，门店年均客流量提升20%，强化品牌定位，推动营销高效转化。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4.差异化竞争策略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采用差异化品牌定位，如特斯拉主打电动汽车创新，与传统车企区分，市场份额逐年攀升至全球电动车市场16%，证明差异化策略对打造高效品牌营销策略路径的重要性。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多边形: 形状 4"/>
          <p:cNvSpPr/>
          <p:nvPr/>
        </p:nvSpPr>
        <p:spPr>
          <a:xfrm>
            <a:off x="10946660" y="4310636"/>
            <a:ext cx="1245340" cy="1876151"/>
          </a:xfrm>
          <a:custGeom>
            <a:gdLst>
              <a:gd name="connsiteX0" fmla="*/ 1222318 w 1245340"/>
              <a:gd name="connsiteY0" fmla="*/ 0 h 1876151"/>
              <a:gd name="connsiteX1" fmla="*/ 1245340 w 1245340"/>
              <a:gd name="connsiteY1" fmla="*/ 0 h 1876151"/>
              <a:gd name="connsiteX2" fmla="*/ 1245340 w 1245340"/>
              <a:gd name="connsiteY2" fmla="*/ 1876151 h 1876151"/>
              <a:gd name="connsiteX3" fmla="*/ 0 w 1245340"/>
              <a:gd name="connsiteY3" fmla="*/ 1876151 h 18761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340" h="1876151">
                <a:moveTo>
                  <a:pt x="1222318" y="0"/>
                </a:moveTo>
                <a:lnTo>
                  <a:pt x="1245340" y="0"/>
                </a:lnTo>
                <a:lnTo>
                  <a:pt x="1245340" y="1876151"/>
                </a:lnTo>
                <a:lnTo>
                  <a:pt x="0" y="187615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731500" y="5438888"/>
            <a:ext cx="1460500" cy="1419112"/>
          </a:xfrm>
          <a:custGeom>
            <a:gdLst>
              <a:gd name="connsiteX0" fmla="*/ 460728 w 1460500"/>
              <a:gd name="connsiteY0" fmla="*/ 0 h 1419112"/>
              <a:gd name="connsiteX1" fmla="*/ 1460500 w 1460500"/>
              <a:gd name="connsiteY1" fmla="*/ 0 h 1419112"/>
              <a:gd name="connsiteX2" fmla="*/ 1460500 w 1460500"/>
              <a:gd name="connsiteY2" fmla="*/ 412179 h 1419112"/>
              <a:gd name="connsiteX3" fmla="*/ 804350 w 1460500"/>
              <a:gd name="connsiteY3" fmla="*/ 1419112 h 1419112"/>
              <a:gd name="connsiteX4" fmla="*/ 0 w 1460500"/>
              <a:gd name="connsiteY4" fmla="*/ 1419112 h 1419112"/>
              <a:gd name="connsiteX5" fmla="*/ 0 w 1460500"/>
              <a:gd name="connsiteY5" fmla="*/ 707177 h 14191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0" h="1419112">
                <a:moveTo>
                  <a:pt x="460728" y="0"/>
                </a:moveTo>
                <a:lnTo>
                  <a:pt x="1460500" y="0"/>
                </a:lnTo>
                <a:lnTo>
                  <a:pt x="1460500" y="412179"/>
                </a:lnTo>
                <a:lnTo>
                  <a:pt x="804350" y="1419112"/>
                </a:lnTo>
                <a:lnTo>
                  <a:pt x="0" y="1419112"/>
                </a:lnTo>
                <a:lnTo>
                  <a:pt x="0" y="70717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193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梯形"/>
          <p:cNvSpPr/>
          <p:nvPr>
            <p:custDataLst>
              <p:tags r:id="rId3"/>
            </p:custDataLst>
          </p:nvPr>
        </p:nvSpPr>
        <p:spPr>
          <a:xfrm rot="10800000" flipV="1">
            <a:off x="3603837" y="2777403"/>
            <a:ext cx="4984326" cy="178808"/>
          </a:xfrm>
          <a:prstGeom prst="trapezoid">
            <a:avLst>
              <a:gd name="adj" fmla="val 50409"/>
            </a:avLst>
          </a:prstGeom>
          <a:gradFill flip="none" rotWithShape="1">
            <a:gsLst>
              <a:gs pos="51300">
                <a:schemeClr val="tx2"/>
              </a:gs>
              <a:gs pos="0">
                <a:schemeClr val="accent1">
                  <a:alpha val="4000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1"/>
          <p:cNvSpPr txBox="1"/>
          <p:nvPr>
            <p:custDataLst>
              <p:tags r:id="rId4"/>
            </p:custDataLst>
          </p:nvPr>
        </p:nvSpPr>
        <p:spPr>
          <a:xfrm>
            <a:off x="577850" y="3073656"/>
            <a:ext cx="11036300" cy="123698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品牌价值与市场定位</a:t>
            </a:r>
          </a:p>
        </p:txBody>
      </p:sp>
      <p:sp>
        <p:nvSpPr>
          <p:cNvPr id="16" name="Text2"/>
          <p:cNvSpPr txBox="1"/>
          <p:nvPr>
            <p:custDataLst>
              <p:tags r:id="rId5"/>
            </p:custDataLst>
          </p:nvPr>
        </p:nvSpPr>
        <p:spPr>
          <a:xfrm>
            <a:off x="577850" y="4428111"/>
            <a:ext cx="1103630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tx1">
                    <a:alpha val="7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Brand Value and Market Positioning</a:t>
            </a:r>
          </a:p>
        </p:txBody>
      </p:sp>
      <p:sp>
        <p:nvSpPr>
          <p:cNvPr id="17" name="Text3"/>
          <p:cNvSpPr txBox="1"/>
          <p:nvPr>
            <p:custDataLst>
              <p:tags r:id="rId6"/>
            </p:custDataLst>
          </p:nvPr>
        </p:nvSpPr>
        <p:spPr>
          <a:xfrm>
            <a:off x="5007610" y="827661"/>
            <a:ext cx="2177415" cy="206692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8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样机">
            <a:extLst>
              <a:ext uri="{FF2B5EF4-FFF2-40B4-BE49-F238E27FC236}">
                <a16:creationId xmlns:a16="http://schemas.microsoft.com/office/drawing/2014/main" id="{856BE1A8-0A7D-5AA4-0255-361CD3FA74B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226" y="2119364"/>
            <a:ext cx="6102625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1">
            <a:extLst>
              <a:ext uri="{FF2B5EF4-FFF2-40B4-BE49-F238E27FC236}">
                <a16:creationId xmlns:a16="http://schemas.microsoft.com/office/drawing/2014/main" id="{CD9EE9F4-7A73-7B58-E4B2-739CE47AEC3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86338" y="2278926"/>
            <a:ext cx="3887592" cy="2403240"/>
          </a:xfrm>
          <a:prstGeom prst="rect">
            <a:avLst/>
          </a:prstGeom>
          <a:blipFill>
            <a:blip r:embed="rId6"/>
            <a:stretch>
              <a:fillRect t="-1878" b="-1878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1BA4553C-0BFF-A7CB-38F4-6311A6E5EC4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60399" y="1270136"/>
            <a:ext cx="5580000" cy="1440000"/>
          </a:xfrm>
          <a:prstGeom prst="round2DiagRect">
            <a:avLst/>
          </a:prstGeom>
          <a:solidFill>
            <a:schemeClr val="accent1">
              <a:alpha val="20000"/>
            </a:schemeClr>
          </a:solidFill>
          <a:ln cap="rnd">
            <a:noFill/>
            <a:prstDash val="solid"/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B9C8CA7C-CAAB-76EE-0570-9A0D2F04D3F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68926" y="1542834"/>
            <a:ext cx="968658" cy="89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en-US" altLang="zh-CN" sz="4400" b="1">
                <a:ln w="1270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L"/>
              </a:rPr>
              <a:t>01</a:t>
            </a:r>
            <a:endParaRPr kumimoji="1"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3">
            <a:extLst>
              <a:ext uri="{FF2B5EF4-FFF2-40B4-BE49-F238E27FC236}">
                <a16:creationId xmlns:a16="http://schemas.microsoft.com/office/drawing/2014/main" id="{A2C50AC4-F11C-FB02-E33C-D06EBCDBF31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047203" y="1219335"/>
            <a:ext cx="252000" cy="252000"/>
          </a:xfrm>
          <a:custGeom>
            <a:gdLst>
              <a:gd name="connsiteX0" fmla="*/ 0 w 1152000"/>
              <a:gd name="connsiteY0" fmla="*/ 0 h 1152001"/>
              <a:gd name="connsiteX1" fmla="*/ 1152000 w 1152000"/>
              <a:gd name="connsiteY1" fmla="*/ 0 h 1152001"/>
              <a:gd name="connsiteX2" fmla="*/ 1152000 w 1152000"/>
              <a:gd name="connsiteY2" fmla="*/ 1 h 1152001"/>
              <a:gd name="connsiteX3" fmla="*/ 1152000 w 1152000"/>
              <a:gd name="connsiteY3" fmla="*/ 504000 h 1152001"/>
              <a:gd name="connsiteX4" fmla="*/ 1152000 w 1152000"/>
              <a:gd name="connsiteY4" fmla="*/ 1152001 h 1152001"/>
              <a:gd name="connsiteX5" fmla="*/ 648000 w 1152000"/>
              <a:gd name="connsiteY5" fmla="*/ 1152001 h 1152001"/>
              <a:gd name="connsiteX6" fmla="*/ 648000 w 1152000"/>
              <a:gd name="connsiteY6" fmla="*/ 504000 h 1152001"/>
              <a:gd name="connsiteX7" fmla="*/ 0 w 1152000"/>
              <a:gd name="connsiteY7" fmla="*/ 504000 h 1152001"/>
            </a:gdLst>
            <a:rect l="l" t="t" r="r" b="b"/>
            <a:pathLst>
              <a:path w="1152000" h="1152001">
                <a:moveTo>
                  <a:pt x="0" y="0"/>
                </a:moveTo>
                <a:lnTo>
                  <a:pt x="1152000" y="0"/>
                </a:lnTo>
                <a:lnTo>
                  <a:pt x="1152000" y="1"/>
                </a:lnTo>
                <a:lnTo>
                  <a:pt x="1152000" y="504000"/>
                </a:lnTo>
                <a:lnTo>
                  <a:pt x="1152000" y="1152001"/>
                </a:lnTo>
                <a:lnTo>
                  <a:pt x="648000" y="1152001"/>
                </a:lnTo>
                <a:lnTo>
                  <a:pt x="648000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>
            <a:outerShdw blurRad="254000" dist="127000" dir="8100000" algn="tr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4">
            <a:extLst>
              <a:ext uri="{FF2B5EF4-FFF2-40B4-BE49-F238E27FC236}">
                <a16:creationId xmlns:a16="http://schemas.microsoft.com/office/drawing/2014/main" id="{6121FC8A-68BB-760B-01B8-DE59191B48B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533356" y="1828192"/>
            <a:ext cx="450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品牌价值源于精准定位，如可口可乐强调快乐分享，占据情感消费高地。据调研，其品牌忠诚度高达80%，凸显核心价值提炼的重要性，助力营销策略高效实施。</a:t>
            </a:r>
          </a:p>
        </p:txBody>
      </p:sp>
      <p:sp>
        <p:nvSpPr>
          <p:cNvPr id="10" name="Text5">
            <a:extLst>
              <a:ext uri="{FF2B5EF4-FFF2-40B4-BE49-F238E27FC236}">
                <a16:creationId xmlns:a16="http://schemas.microsoft.com/office/drawing/2014/main" id="{75AC49AE-D8D4-5182-DF51-3B157B81CBB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533356" y="1407064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精准定位核心价值</a:t>
            </a:r>
          </a:p>
        </p:txBody>
      </p:sp>
      <p:sp>
        <p:nvSpPr>
          <p:cNvPr id="11" name="Text6">
            <a:extLst>
              <a:ext uri="{FF2B5EF4-FFF2-40B4-BE49-F238E27FC236}">
                <a16:creationId xmlns:a16="http://schemas.microsoft.com/office/drawing/2014/main" id="{54B861AE-2E7D-D3D6-EB51-ABF6D580A2C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60399" y="2937600"/>
            <a:ext cx="5580000" cy="1440000"/>
          </a:xfrm>
          <a:prstGeom prst="round2DiagRect">
            <a:avLst/>
          </a:prstGeom>
          <a:solidFill>
            <a:schemeClr val="accent1">
              <a:alpha val="20000"/>
            </a:schemeClr>
          </a:solidFill>
          <a:ln cap="rnd">
            <a:noFill/>
            <a:prstDash val="solid"/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7">
            <a:extLst>
              <a:ext uri="{FF2B5EF4-FFF2-40B4-BE49-F238E27FC236}">
                <a16:creationId xmlns:a16="http://schemas.microsoft.com/office/drawing/2014/main" id="{539E5D2E-8C45-09D6-3283-D11E17AE003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43527" y="3197598"/>
            <a:ext cx="994058" cy="92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en-US" altLang="zh-CN" sz="4400" b="1">
                <a:ln w="1270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L"/>
              </a:rPr>
              <a:t>02</a:t>
            </a:r>
            <a:endParaRPr kumimoji="1"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8">
            <a:extLst>
              <a:ext uri="{FF2B5EF4-FFF2-40B4-BE49-F238E27FC236}">
                <a16:creationId xmlns:a16="http://schemas.microsoft.com/office/drawing/2014/main" id="{C9322335-B6CD-6A15-1E97-076B53AF948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047203" y="2876472"/>
            <a:ext cx="252000" cy="252000"/>
          </a:xfrm>
          <a:custGeom>
            <a:gdLst>
              <a:gd name="connsiteX0" fmla="*/ 0 w 1152000"/>
              <a:gd name="connsiteY0" fmla="*/ 0 h 1152001"/>
              <a:gd name="connsiteX1" fmla="*/ 1152000 w 1152000"/>
              <a:gd name="connsiteY1" fmla="*/ 0 h 1152001"/>
              <a:gd name="connsiteX2" fmla="*/ 1152000 w 1152000"/>
              <a:gd name="connsiteY2" fmla="*/ 1 h 1152001"/>
              <a:gd name="connsiteX3" fmla="*/ 1152000 w 1152000"/>
              <a:gd name="connsiteY3" fmla="*/ 504000 h 1152001"/>
              <a:gd name="connsiteX4" fmla="*/ 1152000 w 1152000"/>
              <a:gd name="connsiteY4" fmla="*/ 1152001 h 1152001"/>
              <a:gd name="connsiteX5" fmla="*/ 648000 w 1152000"/>
              <a:gd name="connsiteY5" fmla="*/ 1152001 h 1152001"/>
              <a:gd name="connsiteX6" fmla="*/ 648000 w 1152000"/>
              <a:gd name="connsiteY6" fmla="*/ 504000 h 1152001"/>
              <a:gd name="connsiteX7" fmla="*/ 0 w 1152000"/>
              <a:gd name="connsiteY7" fmla="*/ 504000 h 1152001"/>
            </a:gdLst>
            <a:rect l="l" t="t" r="r" b="b"/>
            <a:pathLst>
              <a:path w="1152000" h="1152001">
                <a:moveTo>
                  <a:pt x="0" y="0"/>
                </a:moveTo>
                <a:lnTo>
                  <a:pt x="1152000" y="0"/>
                </a:lnTo>
                <a:lnTo>
                  <a:pt x="1152000" y="1"/>
                </a:lnTo>
                <a:lnTo>
                  <a:pt x="1152000" y="504000"/>
                </a:lnTo>
                <a:lnTo>
                  <a:pt x="1152000" y="1152001"/>
                </a:lnTo>
                <a:lnTo>
                  <a:pt x="648000" y="1152001"/>
                </a:lnTo>
                <a:lnTo>
                  <a:pt x="648000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>
            <a:outerShdw blurRad="254000" dist="127000" dir="8100000" algn="tr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Text9">
            <a:extLst>
              <a:ext uri="{FF2B5EF4-FFF2-40B4-BE49-F238E27FC236}">
                <a16:creationId xmlns:a16="http://schemas.microsoft.com/office/drawing/2014/main" id="{0D3BCE8C-D4C6-4796-5A4D-DCF8366F8DC6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533356" y="3506030"/>
            <a:ext cx="450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利用大数据分析消费者偏好，定制化传达品牌价值。例如，Nike通过运动数据分析，精准推送个性化广告，提升品牌认同感，年销售额增长稳定在双位数，证明数据驱动的有效性。</a:t>
            </a:r>
          </a:p>
        </p:txBody>
      </p:sp>
      <p:sp>
        <p:nvSpPr>
          <p:cNvPr id="15" name="Text10">
            <a:extLst>
              <a:ext uri="{FF2B5EF4-FFF2-40B4-BE49-F238E27FC236}">
                <a16:creationId xmlns:a16="http://schemas.microsoft.com/office/drawing/2014/main" id="{86C97547-9AC2-234C-D8CD-D695C40298E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533356" y="3084902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数据驱动价值传达</a:t>
            </a:r>
          </a:p>
        </p:txBody>
      </p:sp>
      <p:sp>
        <p:nvSpPr>
          <p:cNvPr id="16" name="Text11">
            <a:extLst>
              <a:ext uri="{FF2B5EF4-FFF2-40B4-BE49-F238E27FC236}">
                <a16:creationId xmlns:a16="http://schemas.microsoft.com/office/drawing/2014/main" id="{ECD05092-4D7F-4BD8-A56D-DCB0E5BB5248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60399" y="4605065"/>
            <a:ext cx="5580000" cy="1440000"/>
          </a:xfrm>
          <a:prstGeom prst="round2DiagRect">
            <a:avLst/>
          </a:prstGeom>
          <a:solidFill>
            <a:schemeClr val="accent1">
              <a:alpha val="20000"/>
            </a:schemeClr>
          </a:solidFill>
          <a:ln cap="rnd">
            <a:noFill/>
            <a:prstDash val="solid"/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Text12">
            <a:extLst>
              <a:ext uri="{FF2B5EF4-FFF2-40B4-BE49-F238E27FC236}">
                <a16:creationId xmlns:a16="http://schemas.microsoft.com/office/drawing/2014/main" id="{766FF230-6DC2-1EBF-E784-E5E1617BBF6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81627" y="4814263"/>
            <a:ext cx="955958" cy="97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kumimoji="1" lang="en-US" altLang="zh-CN" sz="4400" b="1">
                <a:ln w="1270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L"/>
              </a:rPr>
              <a:t>03</a:t>
            </a:r>
            <a:endParaRPr kumimoji="1"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13">
            <a:extLst>
              <a:ext uri="{FF2B5EF4-FFF2-40B4-BE49-F238E27FC236}">
                <a16:creationId xmlns:a16="http://schemas.microsoft.com/office/drawing/2014/main" id="{3A8D48FC-AF40-DBF8-DACC-DF0A0D47124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047203" y="4543937"/>
            <a:ext cx="252000" cy="252000"/>
          </a:xfrm>
          <a:custGeom>
            <a:gdLst>
              <a:gd name="connsiteX0" fmla="*/ 0 w 1152000"/>
              <a:gd name="connsiteY0" fmla="*/ 0 h 1152001"/>
              <a:gd name="connsiteX1" fmla="*/ 1152000 w 1152000"/>
              <a:gd name="connsiteY1" fmla="*/ 0 h 1152001"/>
              <a:gd name="connsiteX2" fmla="*/ 1152000 w 1152000"/>
              <a:gd name="connsiteY2" fmla="*/ 1 h 1152001"/>
              <a:gd name="connsiteX3" fmla="*/ 1152000 w 1152000"/>
              <a:gd name="connsiteY3" fmla="*/ 504000 h 1152001"/>
              <a:gd name="connsiteX4" fmla="*/ 1152000 w 1152000"/>
              <a:gd name="connsiteY4" fmla="*/ 1152001 h 1152001"/>
              <a:gd name="connsiteX5" fmla="*/ 648000 w 1152000"/>
              <a:gd name="connsiteY5" fmla="*/ 1152001 h 1152001"/>
              <a:gd name="connsiteX6" fmla="*/ 648000 w 1152000"/>
              <a:gd name="connsiteY6" fmla="*/ 504000 h 1152001"/>
              <a:gd name="connsiteX7" fmla="*/ 0 w 1152000"/>
              <a:gd name="connsiteY7" fmla="*/ 504000 h 1152001"/>
            </a:gdLst>
            <a:rect l="l" t="t" r="r" b="b"/>
            <a:pathLst>
              <a:path w="1152000" h="1152001">
                <a:moveTo>
                  <a:pt x="0" y="0"/>
                </a:moveTo>
                <a:lnTo>
                  <a:pt x="1152000" y="0"/>
                </a:lnTo>
                <a:lnTo>
                  <a:pt x="1152000" y="1"/>
                </a:lnTo>
                <a:lnTo>
                  <a:pt x="1152000" y="504000"/>
                </a:lnTo>
                <a:lnTo>
                  <a:pt x="1152000" y="1152001"/>
                </a:lnTo>
                <a:lnTo>
                  <a:pt x="648000" y="1152001"/>
                </a:lnTo>
                <a:lnTo>
                  <a:pt x="648000" y="504000"/>
                </a:lnTo>
                <a:lnTo>
                  <a:pt x="0" y="50400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>
            <a:outerShdw blurRad="254000" dist="127000" dir="8100000" algn="tr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Text14">
            <a:extLst>
              <a:ext uri="{FF2B5EF4-FFF2-40B4-BE49-F238E27FC236}">
                <a16:creationId xmlns:a16="http://schemas.microsoft.com/office/drawing/2014/main" id="{198D416F-D06B-5A2F-4947-AC37CB93875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533356" y="5171238"/>
            <a:ext cx="4500000" cy="79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 fontScale="9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品牌价值需多渠道融合传达，如线上社交媒体+线下体验店，形成全方位触达。星巴克通过社交媒体互动与线下体验结合，增强品牌体验，顾客满意度高达91%，促进品牌忠诚度提升，共谋共赢发展。</a:t>
            </a:r>
          </a:p>
        </p:txBody>
      </p:sp>
      <p:sp>
        <p:nvSpPr>
          <p:cNvPr id="20" name="Text15">
            <a:extLst>
              <a:ext uri="{FF2B5EF4-FFF2-40B4-BE49-F238E27FC236}">
                <a16:creationId xmlns:a16="http://schemas.microsoft.com/office/drawing/2014/main" id="{7F5900B4-0337-3E65-4FBC-8CF6DD12F349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533356" y="4750110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多元渠道融合传播</a:t>
            </a:r>
          </a:p>
        </p:txBody>
      </p:sp>
      <p:sp>
        <p:nvSpPr>
          <p:cNvPr id="23" name="Text16">
            <a:extLst>
              <a:ext uri="{FF2B5EF4-FFF2-40B4-BE49-F238E27FC236}">
                <a16:creationId xmlns:a16="http://schemas.microsoft.com/office/drawing/2014/main" id="{F9422288-3FC5-8EA9-C27E-112424DD224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 rot="2700000">
            <a:off x="256421" y="473520"/>
            <a:ext cx="459926" cy="4599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Text17">
            <a:extLst>
              <a:ext uri="{FF2B5EF4-FFF2-40B4-BE49-F238E27FC236}">
                <a16:creationId xmlns:a16="http://schemas.microsoft.com/office/drawing/2014/main" id="{3C2B3BA9-7C3F-FA41-62CD-5F4654117D23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核心价值提炼与传达</a:t>
            </a:r>
          </a:p>
        </p:txBody>
      </p:sp>
    </p:spTree>
    <p:custDataLst>
      <p:custData r:id="rId24"/>
      <p:tags r:id="rId25"/>
    </p:custDataLst>
    <p:extLst>
      <p:ext uri="{BB962C8B-B14F-4D97-AF65-F5344CB8AC3E}">
        <p14:creationId val="178179985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Shape1">
            <a:extLst>
              <a:ext uri="{FF2B5EF4-FFF2-40B4-BE49-F238E27FC236}">
                <a16:creationId xmlns:a16="http://schemas.microsoft.com/office/drawing/2014/main" id="{0138F8E3-469B-0274-30F0-AAF87E120F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59601" y="1450069"/>
            <a:ext cx="4463142" cy="4922153"/>
          </a:xfrm>
          <a:custGeom>
            <a:gdLst>
              <a:gd name="connsiteX0" fmla="*/ 2285999 w 4463142"/>
              <a:gd name="connsiteY0" fmla="*/ 3352794 h 4922153"/>
              <a:gd name="connsiteX1" fmla="*/ 4463142 w 4463142"/>
              <a:gd name="connsiteY1" fmla="*/ 3352794 h 4922153"/>
              <a:gd name="connsiteX2" fmla="*/ 4463142 w 4463142"/>
              <a:gd name="connsiteY2" fmla="*/ 4922153 h 4922153"/>
              <a:gd name="connsiteX3" fmla="*/ 2285999 w 4463142"/>
              <a:gd name="connsiteY3" fmla="*/ 4922153 h 4922153"/>
              <a:gd name="connsiteX4" fmla="*/ 2285999 w 4463142"/>
              <a:gd name="connsiteY4" fmla="*/ 1676397 h 4922153"/>
              <a:gd name="connsiteX5" fmla="*/ 4463142 w 4463142"/>
              <a:gd name="connsiteY5" fmla="*/ 1676397 h 4922153"/>
              <a:gd name="connsiteX6" fmla="*/ 4463142 w 4463142"/>
              <a:gd name="connsiteY6" fmla="*/ 3245756 h 4922153"/>
              <a:gd name="connsiteX7" fmla="*/ 2285999 w 4463142"/>
              <a:gd name="connsiteY7" fmla="*/ 3245756 h 4922153"/>
              <a:gd name="connsiteX8" fmla="*/ 0 w 4463142"/>
              <a:gd name="connsiteY8" fmla="*/ 1676397 h 4922153"/>
              <a:gd name="connsiteX9" fmla="*/ 2177143 w 4463142"/>
              <a:gd name="connsiteY9" fmla="*/ 1676397 h 4922153"/>
              <a:gd name="connsiteX10" fmla="*/ 2177143 w 4463142"/>
              <a:gd name="connsiteY10" fmla="*/ 3245756 h 4922153"/>
              <a:gd name="connsiteX11" fmla="*/ 0 w 4463142"/>
              <a:gd name="connsiteY11" fmla="*/ 3245756 h 4922153"/>
              <a:gd name="connsiteX12" fmla="*/ 2285999 w 4463142"/>
              <a:gd name="connsiteY12" fmla="*/ 0 h 4922153"/>
              <a:gd name="connsiteX13" fmla="*/ 4463142 w 4463142"/>
              <a:gd name="connsiteY13" fmla="*/ 0 h 4922153"/>
              <a:gd name="connsiteX14" fmla="*/ 4463142 w 4463142"/>
              <a:gd name="connsiteY14" fmla="*/ 1569359 h 4922153"/>
              <a:gd name="connsiteX15" fmla="*/ 2285999 w 4463142"/>
              <a:gd name="connsiteY15" fmla="*/ 1569359 h 4922153"/>
              <a:gd name="connsiteX16" fmla="*/ 0 w 4463142"/>
              <a:gd name="connsiteY16" fmla="*/ 0 h 4922153"/>
              <a:gd name="connsiteX17" fmla="*/ 2177143 w 4463142"/>
              <a:gd name="connsiteY17" fmla="*/ 0 h 4922153"/>
              <a:gd name="connsiteX18" fmla="*/ 2177143 w 4463142"/>
              <a:gd name="connsiteY18" fmla="*/ 1569359 h 4922153"/>
              <a:gd name="connsiteX19" fmla="*/ 0 w 4463142"/>
              <a:gd name="connsiteY19" fmla="*/ 1569359 h 49221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63142" h="4922153">
                <a:moveTo>
                  <a:pt x="2285999" y="3352794"/>
                </a:moveTo>
                <a:lnTo>
                  <a:pt x="4463142" y="3352794"/>
                </a:lnTo>
                <a:lnTo>
                  <a:pt x="4463142" y="4922153"/>
                </a:lnTo>
                <a:lnTo>
                  <a:pt x="2285999" y="4922153"/>
                </a:lnTo>
                <a:close/>
                <a:moveTo>
                  <a:pt x="2285999" y="1676397"/>
                </a:moveTo>
                <a:lnTo>
                  <a:pt x="4463142" y="1676397"/>
                </a:lnTo>
                <a:lnTo>
                  <a:pt x="4463142" y="3245756"/>
                </a:lnTo>
                <a:lnTo>
                  <a:pt x="2285999" y="3245756"/>
                </a:lnTo>
                <a:close/>
                <a:moveTo>
                  <a:pt x="0" y="1676397"/>
                </a:moveTo>
                <a:lnTo>
                  <a:pt x="2177143" y="1676397"/>
                </a:lnTo>
                <a:lnTo>
                  <a:pt x="2177143" y="3245756"/>
                </a:lnTo>
                <a:lnTo>
                  <a:pt x="0" y="3245756"/>
                </a:lnTo>
                <a:close/>
                <a:moveTo>
                  <a:pt x="2285999" y="0"/>
                </a:moveTo>
                <a:lnTo>
                  <a:pt x="4463142" y="0"/>
                </a:lnTo>
                <a:lnTo>
                  <a:pt x="4463142" y="1569359"/>
                </a:lnTo>
                <a:lnTo>
                  <a:pt x="2285999" y="1569359"/>
                </a:lnTo>
                <a:close/>
                <a:moveTo>
                  <a:pt x="0" y="0"/>
                </a:moveTo>
                <a:lnTo>
                  <a:pt x="2177143" y="0"/>
                </a:lnTo>
                <a:lnTo>
                  <a:pt x="2177143" y="1569359"/>
                </a:lnTo>
                <a:lnTo>
                  <a:pt x="0" y="1569359"/>
                </a:lnTo>
                <a:close/>
              </a:path>
            </a:pathLst>
          </a:custGeom>
          <a:blipFill>
            <a:blip r:embed="rId4"/>
            <a:stretch>
              <a:fillRect l="-48031" r="-48031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Shape2">
            <a:extLst>
              <a:ext uri="{FF2B5EF4-FFF2-40B4-BE49-F238E27FC236}">
                <a16:creationId xmlns:a16="http://schemas.microsoft.com/office/drawing/2014/main" id="{8D6F6233-4FF7-6D2C-55D2-B74ED51901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1531600" y="1450068"/>
            <a:ext cx="660400" cy="4922154"/>
          </a:xfrm>
          <a:prstGeom prst="rect">
            <a:avLst/>
          </a:prstGeom>
          <a:solidFill>
            <a:schemeClr val="accent1"/>
          </a:solidFill>
          <a:ln cap="rnd">
            <a:noFill/>
            <a:prstDash val="solid"/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Shape3">
            <a:extLst>
              <a:ext uri="{FF2B5EF4-FFF2-40B4-BE49-F238E27FC236}">
                <a16:creationId xmlns:a16="http://schemas.microsoft.com/office/drawing/2014/main" id="{6DD55272-A64F-8DA9-F104-47ABFBDD242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1450067"/>
            <a:ext cx="6850746" cy="4922153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Text1">
            <a:extLst>
              <a:ext uri="{FF2B5EF4-FFF2-40B4-BE49-F238E27FC236}">
                <a16:creationId xmlns:a16="http://schemas.microsoft.com/office/drawing/2014/main" id="{EB138480-12B5-7278-01D8-BA5F37BC9FE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60400" y="1775486"/>
            <a:ext cx="532315" cy="532315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2">
            <a:extLst>
              <a:ext uri="{FF2B5EF4-FFF2-40B4-BE49-F238E27FC236}">
                <a16:creationId xmlns:a16="http://schemas.microsoft.com/office/drawing/2014/main" id="{D88E8076-476C-3781-E20F-E99F8CC96B9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98241" y="1706014"/>
            <a:ext cx="5218774" cy="40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精准定位核心群</a:t>
            </a:r>
          </a:p>
        </p:txBody>
      </p:sp>
      <p:sp>
        <p:nvSpPr>
          <p:cNvPr id="13" name="Text3">
            <a:extLst>
              <a:ext uri="{FF2B5EF4-FFF2-40B4-BE49-F238E27FC236}">
                <a16:creationId xmlns:a16="http://schemas.microsoft.com/office/drawing/2014/main" id="{84BDC3BC-B55B-DEC5-851A-768824894F5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98240" y="2086491"/>
            <a:ext cx="5218774" cy="1083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通过大数据分析，某品牌锁定25-35岁都市白领为核心市场，该群体消费力强，占比品牌总消费额的60%。精准定位助力资源高效配置。</a:t>
            </a:r>
          </a:p>
        </p:txBody>
      </p:sp>
      <p:sp>
        <p:nvSpPr>
          <p:cNvPr id="14" name="Shape4">
            <a:extLst>
              <a:ext uri="{FF2B5EF4-FFF2-40B4-BE49-F238E27FC236}">
                <a16:creationId xmlns:a16="http://schemas.microsoft.com/office/drawing/2014/main" id="{E39DBB6F-7913-3283-5B67-5526C41CAB1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75459" y="1879993"/>
            <a:ext cx="302196" cy="302196"/>
          </a:xfrm>
          <a:custGeom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Text4">
            <a:extLst>
              <a:ext uri="{FF2B5EF4-FFF2-40B4-BE49-F238E27FC236}">
                <a16:creationId xmlns:a16="http://schemas.microsoft.com/office/drawing/2014/main" id="{3ECA6082-7E1F-7FAC-4EE5-0E79A21D62A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98241" y="3172842"/>
            <a:ext cx="5218774" cy="40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市场需求细分化</a:t>
            </a:r>
          </a:p>
        </p:txBody>
      </p:sp>
      <p:sp>
        <p:nvSpPr>
          <p:cNvPr id="16" name="Text5">
            <a:extLst>
              <a:ext uri="{FF2B5EF4-FFF2-40B4-BE49-F238E27FC236}">
                <a16:creationId xmlns:a16="http://schemas.microsoft.com/office/drawing/2014/main" id="{4E46877D-7A20-A589-93D8-25B882AD207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98240" y="3540619"/>
            <a:ext cx="5218774" cy="1083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研究发现，健康饮食趋势下，消费者对低脂、无糖产品需求激增。品牌迅速调整产品线，细分市场需求，销售额季度增长率达20%。</a:t>
            </a:r>
          </a:p>
        </p:txBody>
      </p:sp>
      <p:sp>
        <p:nvSpPr>
          <p:cNvPr id="17" name="Text6">
            <a:extLst>
              <a:ext uri="{FF2B5EF4-FFF2-40B4-BE49-F238E27FC236}">
                <a16:creationId xmlns:a16="http://schemas.microsoft.com/office/drawing/2014/main" id="{6C8DE947-5380-A596-066E-752DD46331C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60400" y="3222962"/>
            <a:ext cx="532315" cy="532315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Shape5">
            <a:extLst>
              <a:ext uri="{FF2B5EF4-FFF2-40B4-BE49-F238E27FC236}">
                <a16:creationId xmlns:a16="http://schemas.microsoft.com/office/drawing/2014/main" id="{1178BB80-F98D-A838-F0E4-84220D58FC9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75459" y="3352131"/>
            <a:ext cx="302196" cy="273976"/>
          </a:xfrm>
          <a:custGeom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Text7">
            <a:extLst>
              <a:ext uri="{FF2B5EF4-FFF2-40B4-BE49-F238E27FC236}">
                <a16:creationId xmlns:a16="http://schemas.microsoft.com/office/drawing/2014/main" id="{5EEB80E9-E73A-0AB0-DCF4-B6FC95803CD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98241" y="4639671"/>
            <a:ext cx="5218774" cy="40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差异化竞争优势</a:t>
            </a:r>
          </a:p>
        </p:txBody>
      </p:sp>
      <p:sp>
        <p:nvSpPr>
          <p:cNvPr id="20" name="Text8">
            <a:extLst>
              <a:ext uri="{FF2B5EF4-FFF2-40B4-BE49-F238E27FC236}">
                <a16:creationId xmlns:a16="http://schemas.microsoft.com/office/drawing/2014/main" id="{AFB25876-92DB-44E1-1C31-17D5556A5C3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98240" y="5020148"/>
            <a:ext cx="5218774" cy="1083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相较于竞品，某品牌强调环保材料应用，赢得环保意识强的消费者青睐。据市场调研，此差异化策略提升品牌忠诚度15%，促进市场份额稳步增长。</a:t>
            </a:r>
          </a:p>
        </p:txBody>
      </p:sp>
      <p:sp>
        <p:nvSpPr>
          <p:cNvPr id="21" name="Text9">
            <a:extLst>
              <a:ext uri="{FF2B5EF4-FFF2-40B4-BE49-F238E27FC236}">
                <a16:creationId xmlns:a16="http://schemas.microsoft.com/office/drawing/2014/main" id="{1930C6F0-2EDC-826E-6B78-9322EB5D5DE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60400" y="4689791"/>
            <a:ext cx="532315" cy="532315"/>
          </a:xfrm>
          <a:prstGeom prst="rect">
            <a:avLst/>
          </a:pr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Shape6">
            <a:extLst>
              <a:ext uri="{FF2B5EF4-FFF2-40B4-BE49-F238E27FC236}">
                <a16:creationId xmlns:a16="http://schemas.microsoft.com/office/drawing/2014/main" id="{D1629260-17A4-29D2-97CD-4834B65A9ED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775459" y="4818960"/>
            <a:ext cx="302196" cy="273976"/>
          </a:xfrm>
          <a:custGeom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Shape7">
            <a:extLst>
              <a:ext uri="{FF2B5EF4-FFF2-40B4-BE49-F238E27FC236}">
                <a16:creationId xmlns:a16="http://schemas.microsoft.com/office/drawing/2014/main" id="{E5417F11-C34D-91EA-6E70-5FAAAB5A27F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959600" y="4800600"/>
            <a:ext cx="2171700" cy="1571622"/>
          </a:xfrm>
          <a:prstGeom prst="rect">
            <a:avLst/>
          </a:prstGeom>
          <a:solidFill>
            <a:schemeClr val="accent1"/>
          </a:solidFill>
          <a:ln cap="rnd">
            <a:noFill/>
            <a:prstDash val="solid"/>
            <a:round/>
          </a:ln>
          <a:effectLst/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" name="Text10">
            <a:extLst>
              <a:ext uri="{FF2B5EF4-FFF2-40B4-BE49-F238E27FC236}">
                <a16:creationId xmlns:a16="http://schemas.microsoft.com/office/drawing/2014/main" id="{85A7EA78-CE4B-C97F-E42F-3A0A8C469C7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 rot="2700000">
            <a:off x="256421" y="473520"/>
            <a:ext cx="459926" cy="459926"/>
          </a:xfrm>
          <a:custGeom>
            <a:gdLst>
              <a:gd name="connsiteX0" fmla="*/ 31025 w 887753"/>
              <a:gd name="connsiteY0" fmla="*/ 31025 h 887753"/>
              <a:gd name="connsiteX1" fmla="*/ 105925 w 887753"/>
              <a:gd name="connsiteY1" fmla="*/ 0 h 887753"/>
              <a:gd name="connsiteX2" fmla="*/ 529615 w 887753"/>
              <a:gd name="connsiteY2" fmla="*/ 0 h 887753"/>
              <a:gd name="connsiteX3" fmla="*/ 635540 w 887753"/>
              <a:gd name="connsiteY3" fmla="*/ 105925 h 887753"/>
              <a:gd name="connsiteX4" fmla="*/ 635540 w 887753"/>
              <a:gd name="connsiteY4" fmla="*/ 252212 h 887753"/>
              <a:gd name="connsiteX5" fmla="*/ 781827 w 887753"/>
              <a:gd name="connsiteY5" fmla="*/ 252212 h 887753"/>
              <a:gd name="connsiteX6" fmla="*/ 887753 w 887753"/>
              <a:gd name="connsiteY6" fmla="*/ 358137 h 887753"/>
              <a:gd name="connsiteX7" fmla="*/ 887753 w 887753"/>
              <a:gd name="connsiteY7" fmla="*/ 781827 h 887753"/>
              <a:gd name="connsiteX8" fmla="*/ 781827 w 887753"/>
              <a:gd name="connsiteY8" fmla="*/ 887753 h 887753"/>
              <a:gd name="connsiteX9" fmla="*/ 358137 w 887753"/>
              <a:gd name="connsiteY9" fmla="*/ 887753 h 887753"/>
              <a:gd name="connsiteX10" fmla="*/ 252212 w 887753"/>
              <a:gd name="connsiteY10" fmla="*/ 781827 h 887753"/>
              <a:gd name="connsiteX11" fmla="*/ 252212 w 887753"/>
              <a:gd name="connsiteY11" fmla="*/ 635540 h 887753"/>
              <a:gd name="connsiteX12" fmla="*/ 105925 w 887753"/>
              <a:gd name="connsiteY12" fmla="*/ 635540 h 887753"/>
              <a:gd name="connsiteX13" fmla="*/ 0 w 887753"/>
              <a:gd name="connsiteY13" fmla="*/ 529615 h 887753"/>
              <a:gd name="connsiteX14" fmla="*/ 0 w 887753"/>
              <a:gd name="connsiteY14" fmla="*/ 105925 h 887753"/>
              <a:gd name="connsiteX15" fmla="*/ 31025 w 887753"/>
              <a:gd name="connsiteY15" fmla="*/ 31025 h 887753"/>
            </a:gdLst>
            <a:rect l="l" t="t" r="r" b="b"/>
            <a:pathLst>
              <a:path w="887753" h="887753">
                <a:moveTo>
                  <a:pt x="31025" y="31025"/>
                </a:moveTo>
                <a:cubicBezTo>
                  <a:pt x="50193" y="11856"/>
                  <a:pt x="76675" y="0"/>
                  <a:pt x="105925" y="0"/>
                </a:cubicBezTo>
                <a:lnTo>
                  <a:pt x="529615" y="0"/>
                </a:lnTo>
                <a:cubicBezTo>
                  <a:pt x="588116" y="0"/>
                  <a:pt x="635540" y="47424"/>
                  <a:pt x="635540" y="105925"/>
                </a:cubicBezTo>
                <a:lnTo>
                  <a:pt x="635540" y="252212"/>
                </a:lnTo>
                <a:lnTo>
                  <a:pt x="781827" y="252212"/>
                </a:lnTo>
                <a:cubicBezTo>
                  <a:pt x="840328" y="252212"/>
                  <a:pt x="887753" y="299636"/>
                  <a:pt x="887753" y="358137"/>
                </a:cubicBezTo>
                <a:lnTo>
                  <a:pt x="887753" y="781827"/>
                </a:lnTo>
                <a:cubicBezTo>
                  <a:pt x="887753" y="840328"/>
                  <a:pt x="840328" y="887753"/>
                  <a:pt x="781827" y="887753"/>
                </a:cubicBezTo>
                <a:lnTo>
                  <a:pt x="358137" y="887753"/>
                </a:lnTo>
                <a:cubicBezTo>
                  <a:pt x="299636" y="887753"/>
                  <a:pt x="252212" y="840328"/>
                  <a:pt x="252212" y="781827"/>
                </a:cubicBezTo>
                <a:lnTo>
                  <a:pt x="252212" y="635540"/>
                </a:lnTo>
                <a:lnTo>
                  <a:pt x="105925" y="635540"/>
                </a:lnTo>
                <a:cubicBezTo>
                  <a:pt x="47424" y="635540"/>
                  <a:pt x="0" y="588116"/>
                  <a:pt x="0" y="529615"/>
                </a:cubicBezTo>
                <a:lnTo>
                  <a:pt x="0" y="105925"/>
                </a:lnTo>
                <a:cubicBezTo>
                  <a:pt x="0" y="76675"/>
                  <a:pt x="11856" y="50193"/>
                  <a:pt x="31025" y="31025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11">
            <a:extLst>
              <a:ext uri="{FF2B5EF4-FFF2-40B4-BE49-F238E27FC236}">
                <a16:creationId xmlns:a16="http://schemas.microsoft.com/office/drawing/2014/main" id="{B8A161E5-A6EC-26F4-C008-85FEC8B6F513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目标市场深入分析与锁定</a:t>
            </a:r>
          </a:p>
        </p:txBody>
      </p:sp>
    </p:spTree>
    <p:custDataLst>
      <p:custData r:id="rId22"/>
      <p:tags r:id="rId23"/>
    </p:custDataLst>
    <p:extLst>
      <p:ext uri="{BB962C8B-B14F-4D97-AF65-F5344CB8AC3E}">
        <p14:creationId val="162154893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TAG_CHATSHAPE_LINK" val="sp:子标题1"/>
  <p:tag name="TAG_CONTENT_DIAGRAM_INDEX" val="efdd75f90b6140689792d156a0b5fb9e"/>
  <p:tag name="TAG_CONTENT_GROUPCOUNT" val="3"/>
  <p:tag name="TAG_CONTENT_GROUPINDEX" val="1"/>
  <p:tag name="TAG_CONTENT_SUBINDEX" val="1"/>
  <p:tag name="YOO_CHATSHAPE_TYPE" val="YOO_CHATSHAPE_CHILDDECORATE"/>
</p:tagLst>
</file>

<file path=ppt/tags/tag101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1"/>
  <p:tag name="TAG_CONTENT_SUBINDEX" val="1"/>
  <p:tag name="YOO_CHATSHAPE_TYPE" val="YOO_CHATSHAPE_CHILDTITLE"/>
</p:tagLst>
</file>

<file path=ppt/tags/tag102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1"/>
  <p:tag name="TAG_CONTENT_SUBINDEX" val="1"/>
  <p:tag name="YOO_CHATSHAPE_TYPE" val="YOO_CHATSHAPE_CHILDCONTENT"/>
</p:tagLst>
</file>

<file path=ppt/tags/tag103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1"/>
  <p:tag name="TAG_CONTENT_SUBINDEX" val="1"/>
  <p:tag name="YOO_CHATSHAPE_TYPE" val="YOO_CHATSHAPE_ICON"/>
</p:tagLst>
</file>

<file path=ppt/tags/tag104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2"/>
  <p:tag name="TAG_CONTENT_SUBINDEX" val="2"/>
  <p:tag name="YOO_CHATSHAPE_TYPE" val="YOO_CHATSHAPE_CHILDTITLE"/>
</p:tagLst>
</file>

<file path=ppt/tags/tag105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2"/>
  <p:tag name="TAG_CONTENT_SUBINDEX" val="2"/>
  <p:tag name="YOO_CHATSHAPE_TYPE" val="YOO_CHATSHAPE_CHILDCONTENT"/>
</p:tagLst>
</file>

<file path=ppt/tags/tag106.xml><?xml version="1.0" encoding="utf-8"?>
<p:tagLst xmlns:p="http://schemas.openxmlformats.org/presentationml/2006/main">
  <p:tag name="TAG_CHATSHAPE_LINK" val="sp:子标题2"/>
  <p:tag name="TAG_CONTENT_DIAGRAM_INDEX" val="efdd75f90b6140689792d156a0b5fb9e"/>
  <p:tag name="TAG_CONTENT_GROUPCOUNT" val="3"/>
  <p:tag name="TAG_CONTENT_GROUPINDEX" val="2"/>
  <p:tag name="TAG_CONTENT_SUBINDEX" val="2"/>
  <p:tag name="YOO_CHATSHAPE_TYPE" val="YOO_CHATSHAPE_CHILDDECORATE"/>
</p:tagLst>
</file>

<file path=ppt/tags/tag107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2"/>
  <p:tag name="TAG_CONTENT_SUBINDEX" val="2"/>
  <p:tag name="YOO_CHATSHAPE_TYPE" val="YOO_CHATSHAPE_ICON"/>
</p:tagLst>
</file>

<file path=ppt/tags/tag108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3"/>
  <p:tag name="TAG_CONTENT_SUBINDEX" val="3"/>
  <p:tag name="YOO_CHATSHAPE_TYPE" val="YOO_CHATSHAPE_CHILDTITLE"/>
</p:tagLst>
</file>

<file path=ppt/tags/tag109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3"/>
  <p:tag name="TAG_CONTENT_SUBINDEX" val="3"/>
  <p:tag name="YOO_CHATSHAPE_TYPE" val="YOO_CHATSHAPE_CHILDCONTENT"/>
</p:tagLst>
</file>

<file path=ppt/tags/tag11.xml><?xml version="1.0" encoding="utf-8"?>
<p:tagLst xmlns:p="http://schemas.openxmlformats.org/presentationml/2006/main">
  <p:tag name="YOO_CHATSHAPE_ITEM" val="1"/>
  <p:tag name="YOO_CHATSHAPE_TYPE" val="YOO_CHATSHAPE_ITEM"/>
</p:tagLst>
</file>

<file path=ppt/tags/tag110.xml><?xml version="1.0" encoding="utf-8"?>
<p:tagLst xmlns:p="http://schemas.openxmlformats.org/presentationml/2006/main">
  <p:tag name="TAG_CHATSHAPE_LINK" val="sp:子标题3"/>
  <p:tag name="TAG_CONTENT_DIAGRAM_INDEX" val="efdd75f90b6140689792d156a0b5fb9e"/>
  <p:tag name="TAG_CONTENT_GROUPCOUNT" val="3"/>
  <p:tag name="TAG_CONTENT_GROUPINDEX" val="3"/>
  <p:tag name="TAG_CONTENT_SUBINDEX" val="3"/>
  <p:tag name="YOO_CHATSHAPE_TYPE" val="YOO_CHATSHAPE_CHILDDECORATE"/>
</p:tagLst>
</file>

<file path=ppt/tags/tag111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3"/>
  <p:tag name="TAG_CONTENT_SUBINDEX" val="3"/>
  <p:tag name="YOO_CHATSHAPE_TYPE" val="YOO_CHATSHAPE_ICON"/>
</p:tagLst>
</file>

<file path=ppt/tags/tag112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2"/>
  <p:tag name="TAG_CONTENT_SUBINDEX" val="2"/>
  <p:tag name="YOO_CHATSHAPE_TYPE" val="YOO_CHATSHAPE_CHILDDECORATE"/>
</p:tagLst>
</file>

<file path=ppt/tags/tag113.xml><?xml version="1.0" encoding="utf-8"?>
<p:tagLst xmlns:p="http://schemas.openxmlformats.org/presentationml/2006/main">
  <p:tag name="TAG_CHATSHAPE_LINK" val="sp:标题"/>
  <p:tag name="TAG_CONTENT_DIAGRAM_INDEX" val="da127aaba76543a59df642741e153a02"/>
  <p:tag name="TAG_CONTENT_GROUPCOUNT" val="3"/>
  <p:tag name="TAG_CONTENT_GROUPINDEX" val="1"/>
  <p:tag name="TAG_CONTENT_SUBINDEX" val="1"/>
  <p:tag name="YOO_CHATSHAPE_TYPE" val="YOO_CHATSHAPE_PAGEDECORATE"/>
</p:tagLst>
</file>

<file path=ppt/tags/tag114.xml><?xml version="1.0" encoding="utf-8"?>
<p:tagLst xmlns:p="http://schemas.openxmlformats.org/presentationml/2006/main">
  <p:tag name="YOO_CHATSHAPE_TYPE" val="YOO_CHATSHAPE_TITLE"/>
</p:tagLst>
</file>

<file path=ppt/tags/tag115.xml><?xml version="1.0" encoding="utf-8"?>
<p:tagLst xmlns:p="http://schemas.openxmlformats.org/presentationml/2006/main">
  <p:tag name="TAG_AIGCCREATORID" val="AIGC生成内容仅供参考-2025/8/19 17:12:29"/>
  <p:tag name="TAG_CHAPTER_ID" val="1"/>
  <p:tag name="TAG_CONTENT_TYPE" val="二级大纲3"/>
  <p:tag name="TAG_SECTION_ID" val="1"/>
  <p:tag name="YOO_CHATPAGE_TYPE" val="TAG_CHATPAGE_MULTCONTENT"/>
  <p:tag name="YOO_CHATSHAPE_TITLE" val="目标市场深入分析与锁定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6.xml><?xml version="1.0" encoding="utf-8"?>
<p:tagLst xmlns:p="http://schemas.openxmlformats.org/presentationml/2006/main">
  <p:tag name="YOO_CHATSHAPE_TYPE" val="YOO_CHATSHAPE_TITLE"/>
</p:tagLst>
</file>

<file path=ppt/tags/tag117.xml><?xml version="1.0" encoding="utf-8"?>
<p:tagLst xmlns:p="http://schemas.openxmlformats.org/presentationml/2006/main">
  <p:tag name="YOO_CHATSHAPE_TYPE" val="YOO_CHATSHAPE_DECORATION"/>
</p:tagLst>
</file>

<file path=ppt/tags/tag118.xml><?xml version="1.0" encoding="utf-8"?>
<p:tagLst xmlns:p="http://schemas.openxmlformats.org/presentationml/2006/main">
  <p:tag name="YOO_CHATSHAPE_TYPE" val="YOO_CHATSHAPE_DECORATION"/>
</p:tagLst>
</file>

<file path=ppt/tags/tag119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4"/>
  <p:tag name="TAG_CONTENT_SUBINDEX" val="2"/>
  <p:tag name="YOO_CHATSHAPE_TYPE" val="YOO_CHATSHAPE_CHILDDECORATE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1"/>
  <p:tag name="TAG_CONTENT_SUBINDEX" val="2"/>
  <p:tag name="YOO_CHATSHAPE_TYPE" val="YOO_CHATSHAPE_CHILDDECORATE"/>
</p:tagLst>
</file>

<file path=ppt/tags/tag121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2"/>
  <p:tag name="TAG_CONTENT_SUBINDEX" val="2"/>
  <p:tag name="YOO_CHATSHAPE_TYPE" val="YOO_CHATSHAPE_CHILDDECORATE"/>
</p:tagLst>
</file>

<file path=ppt/tags/tag122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3"/>
  <p:tag name="TAG_CONTENT_SUBINDEX" val="2"/>
  <p:tag name="YOO_CHATSHAPE_TYPE" val="YOO_CHATSHAPE_CHILDDECORATE"/>
</p:tagLst>
</file>

<file path=ppt/tags/tag123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1"/>
  <p:tag name="YOO_CHATSHAPE_TYPE" val="YOO_CHATSHAPE_ICON"/>
</p:tagLst>
</file>

<file path=ppt/tags/tag124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4"/>
  <p:tag name="YOO_CHATSHAPE_TYPE" val="YOO_CHATSHAPE_ICON"/>
</p:tagLst>
</file>

<file path=ppt/tags/tag125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2"/>
  <p:tag name="YOO_CHATSHAPE_TYPE" val="YOO_CHATSHAPE_ICON"/>
</p:tagLst>
</file>

<file path=ppt/tags/tag126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3"/>
  <p:tag name="YOO_CHATSHAPE_TYPE" val="YOO_CHATSHAPE_ICON"/>
</p:tagLst>
</file>

<file path=ppt/tags/tag127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1"/>
  <p:tag name="TAG_CONTENT_SUBINDEX" val="1"/>
  <p:tag name="YOO_CHATSHAPE_TYPE" val="YOO_CHATSHAPE_CHILDDECORATE"/>
</p:tagLst>
</file>

<file path=ppt/tags/tag128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2"/>
  <p:tag name="TAG_CONTENT_SUBINDEX" val="1"/>
  <p:tag name="YOO_CHATSHAPE_TYPE" val="YOO_CHATSHAPE_CHILDDECORATE"/>
</p:tagLst>
</file>

<file path=ppt/tags/tag129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3"/>
  <p:tag name="TAG_CONTENT_SUBINDEX" val="1"/>
  <p:tag name="YOO_CHATSHAPE_TYPE" val="YOO_CHATSHAPE_CHILDDECORATE"/>
</p:tagLst>
</file>

<file path=ppt/tags/tag13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30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4"/>
  <p:tag name="TAG_CONTENT_SUBINDEX" val="1"/>
  <p:tag name="YOO_CHATSHAPE_TYPE" val="YOO_CHATSHAPE_CHILDDECORATE"/>
</p:tagLst>
</file>

<file path=ppt/tags/tag131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1"/>
  <p:tag name="YOO_CHATSHAPE_TYPE" val="YOO_CHATSHAPE_CHILDTITLE"/>
</p:tagLst>
</file>

<file path=ppt/tags/tag132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1"/>
  <p:tag name="YOO_CHATSHAPE_TYPE" val="YOO_CHATSHAPE_CHILDCONTENT"/>
</p:tagLst>
</file>

<file path=ppt/tags/tag133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2"/>
  <p:tag name="YOO_CHATSHAPE_TYPE" val="YOO_CHATSHAPE_CHILDTITLE"/>
</p:tagLst>
</file>

<file path=ppt/tags/tag134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2"/>
  <p:tag name="YOO_CHATSHAPE_TYPE" val="YOO_CHATSHAPE_CHILDCONTENT"/>
</p:tagLst>
</file>

<file path=ppt/tags/tag135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3"/>
  <p:tag name="YOO_CHATSHAPE_TYPE" val="YOO_CHATSHAPE_CHILDTITLE"/>
</p:tagLst>
</file>

<file path=ppt/tags/tag136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3"/>
  <p:tag name="YOO_CHATSHAPE_TYPE" val="YOO_CHATSHAPE_CHILDCONTENT"/>
</p:tagLst>
</file>

<file path=ppt/tags/tag137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4"/>
  <p:tag name="YOO_CHATSHAPE_TYPE" val="YOO_CHATSHAPE_CHILDTITLE"/>
</p:tagLst>
</file>

<file path=ppt/tags/tag138.xml><?xml version="1.0" encoding="utf-8"?>
<p:tagLst xmlns:p="http://schemas.openxmlformats.org/presentationml/2006/main">
  <p:tag name="TAG_CONTENT_DIAGRAM_INDEX" val="46ccfb2822f0462f9d6438e031ec4dad"/>
  <p:tag name="TAG_CONTENT_GROUPCOUNT" val="4"/>
  <p:tag name="TAG_CONTENT_GROUPINDEX" val="4"/>
  <p:tag name="YOO_CHATSHAPE_TYPE" val="YOO_CHATSHAPE_CHILDCONTENT"/>
</p:tagLst>
</file>

<file path=ppt/tags/tag139.xml><?xml version="1.0" encoding="utf-8"?>
<p:tagLst xmlns:p="http://schemas.openxmlformats.org/presentationml/2006/main">
  <p:tag name="YOO_CHATSHAPE_TYPE" val="YOO_CHATSHAPE_DECORATION"/>
</p:tagLst>
</file>

<file path=ppt/tags/tag14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40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41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42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43.xml><?xml version="1.0" encoding="utf-8"?>
<p:tagLst xmlns:p="http://schemas.openxmlformats.org/presentationml/2006/main">
  <p:tag name="TAG_AIGCCREATORID" val="AIGC生成内容仅供参考-2025/8/19 17:12:29"/>
  <p:tag name="TAG_CHAPTER_ID" val="1"/>
  <p:tag name="TAG_CONTENT_TYPE" val="二级大纲4"/>
  <p:tag name="TAG_SECTION_ID" val="2"/>
  <p:tag name="YOO_CHATPAGE_TYPE" val="TAG_CHATPAGE_MULTCONTENT"/>
  <p:tag name="YOO_CHATSHAPE_TITLE" val="竞争对手分析与差异化策略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  <p:tag name="YOO_CHATSHAPE_TYPE" val="YOO_CHATSHAPE_TITLE"/>
</p:tagLst>
</file>

<file path=ppt/tags/tag14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47.xml><?xml version="1.0" encoding="utf-8"?>
<p:tagLst xmlns:p="http://schemas.openxmlformats.org/presentationml/2006/main">
  <p:tag name="KSO_WM_BEAUTIFY_FLAG" val=""/>
  <p:tag name="TAG_CHATPAGE_CHAPTER" val="2"/>
  <p:tag name="YOO_CHATSHAPE_TYPE" val="YOO_CHATSHAPE_NUM"/>
</p:tagLst>
</file>

<file path=ppt/tags/tag148.xml><?xml version="1.0" encoding="utf-8"?>
<p:tagLst xmlns:p="http://schemas.openxmlformats.org/presentationml/2006/main">
  <p:tag name="TAG_AIGCCREATORID" val="AIGC生成内容仅供参考-2025/8/19 17:12:29"/>
  <p:tag name="TAG_CHAPTER_ID" val="2"/>
  <p:tag name="YOO_CHATPAGE_TYPE" val="TAG_CHATPAGE_CHAPTER"/>
  <p:tag name="YOO_CHATSHAPE_TITLE" val="营销渠道与传播方式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9.xml><?xml version="1.0" encoding="utf-8"?>
<p:tagLst xmlns:p="http://schemas.openxmlformats.org/presentationml/2006/main">
  <p:tag name="YOO_CHATSHAPE_TYPE" val="YOO_CHATSHAPE_DECORATION"/>
</p:tagLst>
</file>

<file path=ppt/tags/tag15.xml><?xml version="1.0" encoding="utf-8"?>
<p:tagLst xmlns:p="http://schemas.openxmlformats.org/presentationml/2006/main">
  <p:tag name="YOO_CHATSHAPE_ITEM" val="2"/>
  <p:tag name="YOO_CHATSHAPE_TYPE" val="YOO_CHATSHAPE_ITEM"/>
</p:tagLst>
</file>

<file path=ppt/tags/tag150.xml><?xml version="1.0" encoding="utf-8"?>
<p:tagLst xmlns:p="http://schemas.openxmlformats.org/presentationml/2006/main">
  <p:tag name="YOO_CHATSHAPE_TYPE" val="YOO_CHATSHAPE_TITLE"/>
</p:tagLst>
</file>

<file path=ppt/tags/tag151.xml><?xml version="1.0" encoding="utf-8"?>
<p:tagLst xmlns:p="http://schemas.openxmlformats.org/presentationml/2006/main">
  <p:tag name="YOO_CHATSHAPE_TYPE" val="YOO_CHATSHAPE_CONTENT"/>
</p:tagLst>
</file>

<file path=ppt/tags/tag152.xml><?xml version="1.0" encoding="utf-8"?>
<p:tagLst xmlns:p="http://schemas.openxmlformats.org/presentationml/2006/main">
  <p:tag name="TAG_CONTENT_SUBINDEX" val="2"/>
  <p:tag name="YOO_CHATSHAPE_TYPE" val="YOO_CHATSHAPE_IMAGE"/>
</p:tagLst>
</file>

<file path=ppt/tags/tag153.xml><?xml version="1.0" encoding="utf-8"?>
<p:tagLst xmlns:p="http://schemas.openxmlformats.org/presentationml/2006/main">
  <p:tag name="YOO_CHATSHAPE_TYPE" val="YOO_CHATSHAPE_DECORATION"/>
</p:tagLst>
</file>

<file path=ppt/tags/tag154.xml><?xml version="1.0" encoding="utf-8"?>
<p:tagLst xmlns:p="http://schemas.openxmlformats.org/presentationml/2006/main">
  <p:tag name="TAG_CONTENT_SUBINDEX" val="1"/>
  <p:tag name="YOO_CHATSHAPE_TYPE" val="YOO_CHATSHAPE_IMAGE"/>
</p:tagLst>
</file>

<file path=ppt/tags/tag155.xml><?xml version="1.0" encoding="utf-8"?>
<p:tagLst xmlns:p="http://schemas.openxmlformats.org/presentationml/2006/main">
  <p:tag name="YOO_CHATSHAPE_TYPE" val="YOO_CHATSHAPE_DECORATION"/>
</p:tagLst>
</file>

<file path=ppt/tags/tag156.xml><?xml version="1.0" encoding="utf-8"?>
<p:tagLst xmlns:p="http://schemas.openxmlformats.org/presentationml/2006/main">
  <p:tag name="YOO_CHATSHAPE_TYPE" val="YOO_CHATSHAPE_DECORATION"/>
</p:tagLst>
</file>

<file path=ppt/tags/tag157.xml><?xml version="1.0" encoding="utf-8"?>
<p:tagLst xmlns:p="http://schemas.openxmlformats.org/presentationml/2006/main">
  <p:tag name="YOO_CHATSHAPE_TYPE" val="YOO_CHATSHAPE_DECORATION"/>
</p:tagLst>
</file>

<file path=ppt/tags/tag158.xml><?xml version="1.0" encoding="utf-8"?>
<p:tagLst xmlns:p="http://schemas.openxmlformats.org/presentationml/2006/main">
  <p:tag name="YOO_CHATSHAPE_TYPE" val="YOO_CHATSHAPE_DECORATION"/>
</p:tagLst>
</file>

<file path=ppt/tags/tag159.xml><?xml version="1.0" encoding="utf-8"?>
<p:tagLst xmlns:p="http://schemas.openxmlformats.org/presentationml/2006/main">
  <p:tag name="YOO_CHATSHAPE_TYPE" val="YOO_CHATSHAPE_DECORATION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YOO_CHATSHAPE_TYPE" val="YOO_CHATSHAPE_DECORATION"/>
</p:tagLst>
</file>

<file path=ppt/tags/tag161.xml><?xml version="1.0" encoding="utf-8"?>
<p:tagLst xmlns:p="http://schemas.openxmlformats.org/presentationml/2006/main">
  <p:tag name="YOO_CHATSHAPE_TYPE" val="YOO_CHATSHAPE_DECORATION"/>
</p:tagLst>
</file>

<file path=ppt/tags/tag162.xml><?xml version="1.0" encoding="utf-8"?>
<p:tagLst xmlns:p="http://schemas.openxmlformats.org/presentationml/2006/main">
  <p:tag name="YOO_CHATSHAPE_TYPE" val="YOO_CHATSHAPE_DECORATION"/>
</p:tagLst>
</file>

<file path=ppt/tags/tag163.xml><?xml version="1.0" encoding="utf-8"?>
<p:tagLst xmlns:p="http://schemas.openxmlformats.org/presentationml/2006/main">
  <p:tag name="TAG_AIGCCREATORID" val="AIGC生成内容仅供参考-2025/8/19 17:12:29"/>
  <p:tag name="TAG_CHAPTER_ID" val="2"/>
  <p:tag name="TAG_CONTENT_TYPE" val="1标题1内容2图"/>
  <p:tag name="TAG_SECTION_ID" val="0"/>
  <p:tag name="YOO_CHATPAGE_TYPE" val="TAG_CHATPAGE_CONTENT"/>
  <p:tag name="YOO_CHATSHAPE_TITLE" val="线上线下渠道整合策略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4.xml><?xml version="1.0" encoding="utf-8"?>
<p:tagLst xmlns:p="http://schemas.openxmlformats.org/presentationml/2006/main">
  <p:tag name="TAG_CONTENT_SUBINDEX" val="1"/>
  <p:tag name="YOO_CHATSHAPE_TYPE" val="YOO_CHATSHAPE_IMAGE"/>
</p:tagLst>
</file>

<file path=ppt/tags/tag165.xml><?xml version="1.0" encoding="utf-8"?>
<p:tagLst xmlns:p="http://schemas.openxmlformats.org/presentationml/2006/main">
  <p:tag name="TAG_CONTENT_SUBINDEX" val="2"/>
  <p:tag name="YOO_CHATSHAPE_TYPE" val="YOO_CHATSHAPE_IMAGE"/>
</p:tagLst>
</file>

<file path=ppt/tags/tag166.xml><?xml version="1.0" encoding="utf-8"?>
<p:tagLst xmlns:p="http://schemas.openxmlformats.org/presentationml/2006/main">
  <p:tag name="TAG_CONTENT_SUBINDEX" val="3"/>
  <p:tag name="YOO_CHATSHAPE_TYPE" val="YOO_CHATSHAPE_IMAGE"/>
</p:tagLst>
</file>

<file path=ppt/tags/tag167.xml><?xml version="1.0" encoding="utf-8"?>
<p:tagLst xmlns:p="http://schemas.openxmlformats.org/presentationml/2006/main">
  <p:tag name="YOO_CHATSHAPE_TYPE" val="YOO_CHATSHAPE_TITLE"/>
</p:tagLst>
</file>

<file path=ppt/tags/tag168.xml><?xml version="1.0" encoding="utf-8"?>
<p:tagLst xmlns:p="http://schemas.openxmlformats.org/presentationml/2006/main">
  <p:tag name="YOO_CHATSHAPE_TYPE" val="YOO_CHATSHAPE_CONTENT"/>
</p:tagLst>
</file>

<file path=ppt/tags/tag169.xml><?xml version="1.0" encoding="utf-8"?>
<p:tagLst xmlns:p="http://schemas.openxmlformats.org/presentationml/2006/main">
  <p:tag name="YOO_CHATSHAPE_TYPE" val="YOO_CHATSHAPE_DECORATION"/>
</p:tagLst>
</file>

<file path=ppt/tags/tag17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70.xml><?xml version="1.0" encoding="utf-8"?>
<p:tagLst xmlns:p="http://schemas.openxmlformats.org/presentationml/2006/main">
  <p:tag name="TAG_AIGCCREATORID" val="AIGC生成内容仅供参考-2025/8/19 17:12:29"/>
  <p:tag name="TAG_CHAPTER_ID" val="2"/>
  <p:tag name="TAG_CONTENT_TYPE" val="1标题1内容3图"/>
  <p:tag name="TAG_SECTION_ID" val="1"/>
  <p:tag name="YOO_CHATPAGE_TYPE" val="TAG_CHATPAGE_CONTENT"/>
  <p:tag name="YOO_CHATSHAPE_TITLE" val="社交媒体与内容营销策略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1.xml><?xml version="1.0" encoding="utf-8"?>
<p:tagLst xmlns:p="http://schemas.openxmlformats.org/presentationml/2006/main">
  <p:tag name="TAG_CONTENT_SUBINDEX" val="2"/>
  <p:tag name="YOO_CHATSHAPE_TYPE" val="YOO_CHATSHAPE_IMAGE"/>
</p:tagLst>
</file>

<file path=ppt/tags/tag172.xml><?xml version="1.0" encoding="utf-8"?>
<p:tagLst xmlns:p="http://schemas.openxmlformats.org/presentationml/2006/main">
  <p:tag name="YOO_CHATSHAPE_TYPE" val="YOO_CHATSHAPE_PAGEDECORATE"/>
</p:tagLst>
</file>

<file path=ppt/tags/tag173.xml><?xml version="1.0" encoding="utf-8"?>
<p:tagLst xmlns:p="http://schemas.openxmlformats.org/presentationml/2006/main">
  <p:tag name="YOO_CHATSHAPE_TYPE" val="YOO_CHATSHAPE_TITLE"/>
</p:tagLst>
</file>

<file path=ppt/tags/tag174.xml><?xml version="1.0" encoding="utf-8"?>
<p:tagLst xmlns:p="http://schemas.openxmlformats.org/presentationml/2006/main">
  <p:tag name="YOO_CHATSHAPE_TYPE" val="YOO_CHATSHAPE_CONTENT"/>
</p:tagLst>
</file>

<file path=ppt/tags/tag175.xml><?xml version="1.0" encoding="utf-8"?>
<p:tagLst xmlns:p="http://schemas.openxmlformats.org/presentationml/2006/main">
  <p:tag name="YOO_CHATSHAPE_TYPE" val="YOO_CHATSHAPE_DECORATION"/>
</p:tagLst>
</file>

<file path=ppt/tags/tag176.xml><?xml version="1.0" encoding="utf-8"?>
<p:tagLst xmlns:p="http://schemas.openxmlformats.org/presentationml/2006/main">
  <p:tag name="YOO_CHATSHAPE_TYPE" val="YOO_CHATSHAPE_DECORATION"/>
</p:tagLst>
</file>

<file path=ppt/tags/tag177.xml><?xml version="1.0" encoding="utf-8"?>
<p:tagLst xmlns:p="http://schemas.openxmlformats.org/presentationml/2006/main">
  <p:tag name="TAG_CONTENT_SUBINDEX" val="1"/>
  <p:tag name="YOO_CHATSHAPE_TYPE" val="YOO_CHATSHAPE_IMAGE"/>
</p:tagLst>
</file>

<file path=ppt/tags/tag178.xml><?xml version="1.0" encoding="utf-8"?>
<p:tagLst xmlns:p="http://schemas.openxmlformats.org/presentationml/2006/main">
  <p:tag name="YOO_CHATSHAPE_TYPE" val="YOO_CHATSHAPE_DECORATION"/>
</p:tagLst>
</file>

<file path=ppt/tags/tag179.xml><?xml version="1.0" encoding="utf-8"?>
<p:tagLst xmlns:p="http://schemas.openxmlformats.org/presentationml/2006/main">
  <p:tag name="YOO_CHATSHAPE_TYPE" val="YOO_CHATSHAPE_DECORATION"/>
</p:tagLst>
</file>

<file path=ppt/tags/tag18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180.xml><?xml version="1.0" encoding="utf-8"?>
<p:tagLst xmlns:p="http://schemas.openxmlformats.org/presentationml/2006/main">
  <p:tag name="YOO_CHATSHAPE_TYPE" val="YOO_CHATSHAPE_DECORATION"/>
</p:tagLst>
</file>

<file path=ppt/tags/tag181.xml><?xml version="1.0" encoding="utf-8"?>
<p:tagLst xmlns:p="http://schemas.openxmlformats.org/presentationml/2006/main">
  <p:tag name="YOO_CHATSHAPE_TYPE" val="YOO_CHATSHAPE_DECORATION"/>
</p:tagLst>
</file>

<file path=ppt/tags/tag182.xml><?xml version="1.0" encoding="utf-8"?>
<p:tagLst xmlns:p="http://schemas.openxmlformats.org/presentationml/2006/main">
  <p:tag name="YOO_CHATSHAPE_TYPE" val="YOO_CHATSHAPE_DECORATION"/>
</p:tagLst>
</file>

<file path=ppt/tags/tag183.xml><?xml version="1.0" encoding="utf-8"?>
<p:tagLst xmlns:p="http://schemas.openxmlformats.org/presentationml/2006/main">
  <p:tag name="YOO_CHATSHAPE_TYPE" val="YOO_CHATSHAPE_DECORATION"/>
</p:tagLst>
</file>

<file path=ppt/tags/tag184.xml><?xml version="1.0" encoding="utf-8"?>
<p:tagLst xmlns:p="http://schemas.openxmlformats.org/presentationml/2006/main">
  <p:tag name="YOO_CHATSHAPE_TYPE" val="YOO_CHATSHAPE_DECORATION"/>
</p:tagLst>
</file>

<file path=ppt/tags/tag185.xml><?xml version="1.0" encoding="utf-8"?>
<p:tagLst xmlns:p="http://schemas.openxmlformats.org/presentationml/2006/main">
  <p:tag name="TAG_AIGCCREATORID" val="AIGC生成内容仅供参考-2025/8/19 17:12:29"/>
  <p:tag name="TAG_CHAPTER_ID" val="2"/>
  <p:tag name="TAG_CONTENT_TYPE" val="1标题1内容2图"/>
  <p:tag name="TAG_SECTION_ID" val="2"/>
  <p:tag name="YOO_CHATPAGE_TYPE" val="TAG_CHATPAGE_CONTENT"/>
  <p:tag name="YOO_CHATSHAPE_TITLE" val="品牌体验与口碑传播机制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  <p:tag name="YOO_CHATSHAPE_TYPE" val="YOO_CHATSHAPE_TITLE"/>
</p:tagLst>
</file>

<file path=ppt/tags/tag18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89.xml><?xml version="1.0" encoding="utf-8"?>
<p:tagLst xmlns:p="http://schemas.openxmlformats.org/presentationml/2006/main">
  <p:tag name="KSO_WM_BEAUTIFY_FLAG" val=""/>
  <p:tag name="TAG_CHATPAGE_CHAPTER" val="3"/>
  <p:tag name="YOO_CHATSHAPE_TYPE" val="YOO_CHATSHAPE_NUM"/>
</p:tagLst>
</file>

<file path=ppt/tags/tag19.xml><?xml version="1.0" encoding="utf-8"?>
<p:tagLst xmlns:p="http://schemas.openxmlformats.org/presentationml/2006/main">
  <p:tag name="YOO_CHATSHAPE_ITEM" val="3"/>
  <p:tag name="YOO_CHATSHAPE_TYPE" val="YOO_CHATSHAPE_ITEM"/>
</p:tagLst>
</file>

<file path=ppt/tags/tag190.xml><?xml version="1.0" encoding="utf-8"?>
<p:tagLst xmlns:p="http://schemas.openxmlformats.org/presentationml/2006/main">
  <p:tag name="TAG_AIGCCREATORID" val="AIGC生成内容仅供参考-2025/8/19 17:12:29"/>
  <p:tag name="TAG_CHAPTER_ID" val="3"/>
  <p:tag name="YOO_CHATPAGE_TYPE" val="TAG_CHATPAGE_CHAPTER"/>
  <p:tag name="YOO_CHATSHAPE_TITLE" val="数据导向与案例借鉴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1.xml><?xml version="1.0" encoding="utf-8"?>
<p:tagLst xmlns:p="http://schemas.openxmlformats.org/presentationml/2006/main">
  <p:tag name="TAG_CONTENT_DIAGRAM_INDEX" val="c9d0e12964b54b8ebd0a46fd4d088376"/>
  <p:tag name="TAG_CONTENT_GROUPCOUNT" val="2"/>
  <p:tag name="TAG_CONTENT_GROUPINDEX" val="1"/>
  <p:tag name="YOO_CHATSHAPE_TYPE" val="YOO_CHATSHAPE_IMAGE"/>
</p:tagLst>
</file>

<file path=ppt/tags/tag192.xml><?xml version="1.0" encoding="utf-8"?>
<p:tagLst xmlns:p="http://schemas.openxmlformats.org/presentationml/2006/main">
  <p:tag name="TAG_CHATSHAPE_LINK" val="sp:子标题1"/>
  <p:tag name="TAG_CONTENT_DIAGRAM_INDEX" val="c9d0e12964b54b8ebd0a46fd4d088376"/>
  <p:tag name="TAG_CONTENT_GROUPCOUNT" val="2"/>
  <p:tag name="TAG_CONTENT_GROUPINDEX" val="1"/>
  <p:tag name="TAG_CONTENT_SUBINDEX" val="1"/>
  <p:tag name="YOO_CHATSHAPE_TYPE" val="YOO_CHATSHAPE_CHILDDECORATE"/>
</p:tagLst>
</file>

<file path=ppt/tags/tag193.xml><?xml version="1.0" encoding="utf-8"?>
<p:tagLst xmlns:p="http://schemas.openxmlformats.org/presentationml/2006/main">
  <p:tag name="TAG_CHATSHAPE_LINK" val="sp:子标题1"/>
  <p:tag name="TAG_CONTENT_DIAGRAM_INDEX" val="c9d0e12964b54b8ebd0a46fd4d088376"/>
  <p:tag name="TAG_CONTENT_GROUPCOUNT" val="2"/>
  <p:tag name="TAG_CONTENT_GROUPINDEX" val="1"/>
  <p:tag name="TAG_CONTENT_SUBINDEX" val="1"/>
  <p:tag name="YOO_CHATSHAPE_TYPE" val="YOO_CHATSHAPE_CHILDDECORATE"/>
</p:tagLst>
</file>

<file path=ppt/tags/tag194.xml><?xml version="1.0" encoding="utf-8"?>
<p:tagLst xmlns:p="http://schemas.openxmlformats.org/presentationml/2006/main">
  <p:tag name="TAG_CHATSHAPE_LINK" val="sp:子标题1"/>
  <p:tag name="TAG_CONTENT_DIAGRAM_INDEX" val="c9d0e12964b54b8ebd0a46fd4d088376"/>
  <p:tag name="TAG_CONTENT_GROUPCOUNT" val="2"/>
  <p:tag name="TAG_CONTENT_GROUPINDEX" val="1"/>
  <p:tag name="TAG_CONTENT_SUBINDEX" val="1"/>
  <p:tag name="YOO_CHATSHAPE_TYPE" val="YOO_CHATSHAPE_CHILDDECORATE"/>
</p:tagLst>
</file>

<file path=ppt/tags/tag195.xml><?xml version="1.0" encoding="utf-8"?>
<p:tagLst xmlns:p="http://schemas.openxmlformats.org/presentationml/2006/main">
  <p:tag name="TAG_CHATSHAPE_LINK" val="sp:子标题2"/>
  <p:tag name="TAG_CONTENT_DIAGRAM_INDEX" val="c9d0e12964b54b8ebd0a46fd4d088376"/>
  <p:tag name="TAG_CONTENT_GROUPCOUNT" val="2"/>
  <p:tag name="TAG_CONTENT_GROUPINDEX" val="2"/>
  <p:tag name="TAG_CONTENT_SUBINDEX" val="2"/>
  <p:tag name="YOO_CHATSHAPE_TYPE" val="YOO_CHATSHAPE_CHILDDECORATE"/>
</p:tagLst>
</file>

<file path=ppt/tags/tag196.xml><?xml version="1.0" encoding="utf-8"?>
<p:tagLst xmlns:p="http://schemas.openxmlformats.org/presentationml/2006/main">
  <p:tag name="TAG_CONTENT_DIAGRAM_INDEX" val="c9d0e12964b54b8ebd0a46fd4d088376"/>
  <p:tag name="TAG_CONTENT_GROUPCOUNT" val="2"/>
  <p:tag name="TAG_CONTENT_GROUPINDEX" val="1"/>
  <p:tag name="TAG_CONTENT_SUBINDEX" val="1"/>
  <p:tag name="YOO_CHATSHAPE_TYPE" val="YOO_CHATSHAPE_CHILDCONTENT"/>
</p:tagLst>
</file>

<file path=ppt/tags/tag197.xml><?xml version="1.0" encoding="utf-8"?>
<p:tagLst xmlns:p="http://schemas.openxmlformats.org/presentationml/2006/main">
  <p:tag name="TAG_CONTENT_DIAGRAM_INDEX" val="c9d0e12964b54b8ebd0a46fd4d088376"/>
  <p:tag name="TAG_CONTENT_GROUPCOUNT" val="2"/>
  <p:tag name="TAG_CONTENT_GROUPINDEX" val="1"/>
  <p:tag name="TAG_CONTENT_SUBINDEX" val="1"/>
  <p:tag name="YOO_CHATSHAPE_TYPE" val="YOO_CHATSHAPE_CHILDTITLE"/>
</p:tagLst>
</file>

<file path=ppt/tags/tag198.xml><?xml version="1.0" encoding="utf-8"?>
<p:tagLst xmlns:p="http://schemas.openxmlformats.org/presentationml/2006/main">
  <p:tag name="TAG_CHATSHAPE_LINK" val="sp:子标题2"/>
  <p:tag name="TAG_CONTENT_DIAGRAM_INDEX" val="c9d0e12964b54b8ebd0a46fd4d088376"/>
  <p:tag name="TAG_CONTENT_GROUPCOUNT" val="2"/>
  <p:tag name="TAG_CONTENT_GROUPINDEX" val="2"/>
  <p:tag name="TAG_CONTENT_SUBINDEX" val="2"/>
  <p:tag name="YOO_CHATSHAPE_TYPE" val="YOO_CHATSHAPE_CHILDDECORATE"/>
</p:tagLst>
</file>

<file path=ppt/tags/tag199.xml><?xml version="1.0" encoding="utf-8"?>
<p:tagLst xmlns:p="http://schemas.openxmlformats.org/presentationml/2006/main">
  <p:tag name="TAG_CHATSHAPE_LINK" val="sp:子标题2"/>
  <p:tag name="TAG_CONTENT_DIAGRAM_INDEX" val="c9d0e12964b54b8ebd0a46fd4d088376"/>
  <p:tag name="TAG_CONTENT_GROUPCOUNT" val="2"/>
  <p:tag name="TAG_CONTENT_GROUPINDEX" val="2"/>
  <p:tag name="TAG_CONTENT_SUBINDEX" val="2"/>
  <p:tag name="YOO_CHATSHAPE_TYPE" val="YOO_CHATSHAPE_CHILDDECORATE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TAG_CONTENT_DIAGRAM_INDEX" val="c9d0e12964b54b8ebd0a46fd4d088376"/>
  <p:tag name="TAG_CONTENT_GROUPCOUNT" val="2"/>
  <p:tag name="TAG_CONTENT_GROUPINDEX" val="2"/>
  <p:tag name="TAG_CONTENT_SUBINDEX" val="2"/>
  <p:tag name="YOO_CHATSHAPE_TYPE" val="YOO_CHATSHAPE_CHILDCONTENT"/>
</p:tagLst>
</file>

<file path=ppt/tags/tag201.xml><?xml version="1.0" encoding="utf-8"?>
<p:tagLst xmlns:p="http://schemas.openxmlformats.org/presentationml/2006/main">
  <p:tag name="TAG_CONTENT_DIAGRAM_INDEX" val="c9d0e12964b54b8ebd0a46fd4d088376"/>
  <p:tag name="TAG_CONTENT_GROUPCOUNT" val="2"/>
  <p:tag name="TAG_CONTENT_GROUPINDEX" val="2"/>
  <p:tag name="TAG_CONTENT_SUBINDEX" val="2"/>
  <p:tag name="YOO_CHATSHAPE_TYPE" val="YOO_CHATSHAPE_CHILDTITLE"/>
</p:tagLst>
</file>

<file path=ppt/tags/tag202.xml><?xml version="1.0" encoding="utf-8"?>
<p:tagLst xmlns:p="http://schemas.openxmlformats.org/presentationml/2006/main">
  <p:tag name="YOO_CHATSHAPE_TYPE" val="YOO_CHATSHAPE_TITLE"/>
</p:tagLst>
</file>

<file path=ppt/tags/tag203.xml><?xml version="1.0" encoding="utf-8"?>
<p:tagLst xmlns:p="http://schemas.openxmlformats.org/presentationml/2006/main">
  <p:tag name="TAG_AIGCCREATORID" val="AIGC生成内容仅供参考-2025/8/19 17:12:29"/>
  <p:tag name="TAG_CHAPTER_ID" val="3"/>
  <p:tag name="TAG_CONTENT_TYPE" val="二级大纲2"/>
  <p:tag name="TAG_SECTION_ID" val="0"/>
  <p:tag name="YOO_CHATPAGE_TYPE" val="TAG_CHATPAGE_MULTCONTENT"/>
  <p:tag name="YOO_CHATSHAPE_TITLE" val="营销效果量化评估体系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4.xml><?xml version="1.0" encoding="utf-8"?>
<p:tagLst xmlns:p="http://schemas.openxmlformats.org/presentationml/2006/main">
  <p:tag name="YOO_CHATSHAPE_TYPE" val="YOO_CHATSHAPE_WORDCLOUD"/>
</p:tagLst>
</file>

<file path=ppt/tags/tag205.xml><?xml version="1.0" encoding="utf-8"?>
<p:tagLst xmlns:p="http://schemas.openxmlformats.org/presentationml/2006/main">
  <p:tag name="YOO_CHATSHAPE_TYPE" val="YOO_CHATSHAPE_TITLE"/>
</p:tagLst>
</file>

<file path=ppt/tags/tag206.xml><?xml version="1.0" encoding="utf-8"?>
<p:tagLst xmlns:p="http://schemas.openxmlformats.org/presentationml/2006/main">
  <p:tag name="YOO_CHATSHAPE_TYPE" val="YOO_CHATSHAPE_CONTENT"/>
</p:tagLst>
</file>

<file path=ppt/tags/tag207.xml><?xml version="1.0" encoding="utf-8"?>
<p:tagLst xmlns:p="http://schemas.openxmlformats.org/presentationml/2006/main">
  <p:tag name="TAG_AIGCCREATORID" val="AIGC生成内容仅供参考-2025/8/19 17:12:29"/>
  <p:tag name="TAG_CHAPTER_ID" val="3"/>
  <p:tag name="TAG_CONTENT_TYPE" val="1标题1内容1图"/>
  <p:tag name="TAG_SECTION_ID" val="1"/>
  <p:tag name="YOO_CHATPAGE_TYPE" val="TAG_CHATPAGE_CONTENT"/>
  <p:tag name="YOO_CHATSHAPE_TITLE" val="数据驱动的策略优化流程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08.xml><?xml version="1.0" encoding="utf-8"?>
<p:tagLst xmlns:p="http://schemas.openxmlformats.org/presentationml/2006/main">
  <p:tag name="YOO_CHATSHAPE_TYPE" val="YOO_CHATSHAPE_DECORATION"/>
</p:tagLst>
</file>

<file path=ppt/tags/tag209.xml><?xml version="1.0" encoding="utf-8"?>
<p:tagLst xmlns:p="http://schemas.openxmlformats.org/presentationml/2006/main">
  <p:tag name="YOO_CHATSHAPE_TYPE" val="YOO_CHATSHAPE_DECORATION"/>
</p:tagLst>
</file>

<file path=ppt/tags/tag21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10.xml><?xml version="1.0" encoding="utf-8"?>
<p:tagLst xmlns:p="http://schemas.openxmlformats.org/presentationml/2006/main">
  <p:tag name="YOO_CHATSHAPE_TYPE" val="YOO_CHATSHAPE_DECORATION"/>
</p:tagLst>
</file>

<file path=ppt/tags/tag211.xml><?xml version="1.0" encoding="utf-8"?>
<p:tagLst xmlns:p="http://schemas.openxmlformats.org/presentationml/2006/main">
  <p:tag name="YOO_CHATSHAPE_TYPE" val="YOO_CHATSHAPE_DECORATION"/>
</p:tagLst>
</file>

<file path=ppt/tags/tag212.xml><?xml version="1.0" encoding="utf-8"?>
<p:tagLst xmlns:p="http://schemas.openxmlformats.org/presentationml/2006/main">
  <p:tag name="YOO_CHATSHAPE_TYPE" val="YOO_CHATSHAPE_DECORATION"/>
</p:tagLst>
</file>

<file path=ppt/tags/tag213.xml><?xml version="1.0" encoding="utf-8"?>
<p:tagLst xmlns:p="http://schemas.openxmlformats.org/presentationml/2006/main">
  <p:tag name="YOO_CHATSHAPE_TYPE" val="YOO_CHATSHAPE_DECORATION"/>
</p:tagLst>
</file>

<file path=ppt/tags/tag214.xml><?xml version="1.0" encoding="utf-8"?>
<p:tagLst xmlns:p="http://schemas.openxmlformats.org/presentationml/2006/main">
  <p:tag name="YOO_CHATSHAPE_TYPE" val="YOO_CHATSHAPE_DECORATION"/>
</p:tagLst>
</file>

<file path=ppt/tags/tag215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1"/>
  <p:tag name="YOO_CHATSHAPE_TYPE" val="YOO_CHATSHAPE_CHILDDECORATE"/>
</p:tagLst>
</file>

<file path=ppt/tags/tag216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3"/>
  <p:tag name="YOO_CHATSHAPE_TYPE" val="YOO_CHATSHAPE_CHILDDECORATE"/>
</p:tagLst>
</file>

<file path=ppt/tags/tag217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2"/>
  <p:tag name="YOO_CHATSHAPE_TYPE" val="YOO_CHATSHAPE_CHILDDECORATE"/>
</p:tagLst>
</file>

<file path=ppt/tags/tag218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4"/>
  <p:tag name="YOO_CHATSHAPE_TYPE" val="YOO_CHATSHAPE_CHILDDECORATE"/>
</p:tagLst>
</file>

<file path=ppt/tags/tag219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3"/>
  <p:tag name="YOO_CHATSHAPE_TYPE" val="YOO_CHATSHAPE_CHILDTITLE"/>
</p:tagLst>
</file>

<file path=ppt/tags/tag22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20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2"/>
  <p:tag name="YOO_CHATSHAPE_TYPE" val="YOO_CHATSHAPE_CHILDTITLE"/>
</p:tagLst>
</file>

<file path=ppt/tags/tag221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1"/>
  <p:tag name="YOO_CHATSHAPE_TYPE" val="YOO_CHATSHAPE_CHILDTITLE"/>
</p:tagLst>
</file>

<file path=ppt/tags/tag222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4"/>
  <p:tag name="YOO_CHATSHAPE_TYPE" val="YOO_CHATSHAPE_CHILDTITLE"/>
</p:tagLst>
</file>

<file path=ppt/tags/tag223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1"/>
  <p:tag name="YOO_CHATSHAPE_TYPE" val="YOO_CHATSHAPE_CHILDCONTENT"/>
</p:tagLst>
</file>

<file path=ppt/tags/tag224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3"/>
  <p:tag name="YOO_CHATSHAPE_TYPE" val="YOO_CHATSHAPE_CHILDCONTENT"/>
</p:tagLst>
</file>

<file path=ppt/tags/tag225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2"/>
  <p:tag name="YOO_CHATSHAPE_TYPE" val="YOO_CHATSHAPE_CHILDCONTENT"/>
</p:tagLst>
</file>

<file path=ppt/tags/tag226.xml><?xml version="1.0" encoding="utf-8"?>
<p:tagLst xmlns:p="http://schemas.openxmlformats.org/presentationml/2006/main">
  <p:tag name="TAG_CONTENT_DIAGRAM_INDEX" val="fc8bd3e211bf41789a6eba4f4da8b75e"/>
  <p:tag name="TAG_CONTENT_GROUPCOUNT" val="4"/>
  <p:tag name="TAG_CONTENT_GROUPINDEX" val="4"/>
  <p:tag name="YOO_CHATSHAPE_TYPE" val="YOO_CHATSHAPE_CHILDCONTENT"/>
</p:tagLst>
</file>

<file path=ppt/tags/tag227.xml><?xml version="1.0" encoding="utf-8"?>
<p:tagLst xmlns:p="http://schemas.openxmlformats.org/presentationml/2006/main">
  <p:tag name="YOO_CHATSHAPE_TYPE" val="YOO_CHATSHAPE_TITLE"/>
</p:tagLst>
</file>

<file path=ppt/tags/tag228.xml><?xml version="1.0" encoding="utf-8"?>
<p:tagLst xmlns:p="http://schemas.openxmlformats.org/presentationml/2006/main">
  <p:tag name="YOO_CHATSHAPE_TYPE" val="YOO_CHATSHAPE_DECORATION"/>
</p:tagLst>
</file>

<file path=ppt/tags/tag229.xml><?xml version="1.0" encoding="utf-8"?>
<p:tagLst xmlns:p="http://schemas.openxmlformats.org/presentationml/2006/main">
  <p:tag name="YOO_CHATSHAPE_TYPE" val="YOO_CHATSHAPE_DECORATION"/>
</p:tagLst>
</file>

<file path=ppt/tags/tag23.xml><?xml version="1.0" encoding="utf-8"?>
<p:tagLst xmlns:p="http://schemas.openxmlformats.org/presentationml/2006/main">
  <p:tag name="YOO_CHATSHAPE_ITEM" val="4"/>
  <p:tag name="YOO_CHATSHAPE_TYPE" val="YOO_CHATSHAPE_ITEM"/>
</p:tagLst>
</file>

<file path=ppt/tags/tag230.xml><?xml version="1.0" encoding="utf-8"?>
<p:tagLst xmlns:p="http://schemas.openxmlformats.org/presentationml/2006/main">
  <p:tag name="YOO_CHATSHAPE_TYPE" val="YOO_CHATSHAPE_DECORATION"/>
</p:tagLst>
</file>

<file path=ppt/tags/tag231.xml><?xml version="1.0" encoding="utf-8"?>
<p:tagLst xmlns:p="http://schemas.openxmlformats.org/presentationml/2006/main">
  <p:tag name="YOO_CHATSHAPE_TYPE" val="YOO_CHATSHAPE_DECORATION"/>
</p:tagLst>
</file>

<file path=ppt/tags/tag232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233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34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35.xml><?xml version="1.0" encoding="utf-8"?>
<p:tagLst xmlns:p="http://schemas.openxmlformats.org/presentationml/2006/main">
  <p:tag name="TAG_AIGCCREATORID" val="AIGC生成内容仅供参考-2025/8/19 17:12:29"/>
  <p:tag name="TAG_CHAPTER_ID" val="3"/>
  <p:tag name="TAG_CONTENT_TYPE" val="二级大纲4"/>
  <p:tag name="TAG_SECTION_ID" val="2"/>
  <p:tag name="YOO_CHATPAGE_TYPE" val="TAG_CHATPAGE_MULTCONTENT"/>
  <p:tag name="YOO_CHATSHAPE_TITLE" val="成功与失败案例的深度剖析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243.xml><?xml version="1.0" encoding="utf-8"?>
<p:tagLst xmlns:p="http://schemas.openxmlformats.org/presentationml/2006/main">
  <p:tag name="KSO_WM_BEAUTIFY_FLAG" val=""/>
  <p:tag name="YOO_CHATSHAPE_TYPE" val="YOO_CHATSHAPE_TITLE"/>
</p:tagLst>
</file>

<file path=ppt/tags/tag244.xml><?xml version="1.0" encoding="utf-8"?>
<p:tagLst xmlns:p="http://schemas.openxmlformats.org/presentationml/2006/main">
  <p:tag name="TAG_AIGCCREATORID" val="AIGC生成内容仅供参考-2025/8/19 17:12:29"/>
  <p:tag name="YOO_CHATPAGE_TYPE" val="TAG_CHATPAGE_END"/>
  <p:tag name="YOO_CHATSHAPE_TITLE" val="Thank You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5.xml><?xml version="1.0" encoding="utf-8"?>
<p:tagLst xmlns:p="http://schemas.openxmlformats.org/presentationml/2006/main">
  <p:tag name="TAG_AIGCCREATORID" val="AIGC生成内容仅供参考-2025/8/19 17:11:50"/>
  <p:tag name="TAG_CHATPAGE_CATALOG" val="品牌策略构建基础、品牌价值与市场定位、营销渠道与传播方式、数据导向与案例借鉴"/>
  <p:tag name="TAG_PPT_THEMETITLE" val="打造高效品牌营销策略路径"/>
  <p:tag name="TAG_PPT_THEMEWORD" val="品牌营销策略"/>
  <p:tag name="TAG_PRESENTATION_SCENE" val="normal"/>
  <p:tag name="TAG_PRESENTATION_STYLE" val="商务"/>
  <p:tag name="TAG_PRESENTATION_TEMPLATE" val="{&quot;image&quot;:&quot;&quot;,&quot;sub_images&quot;:[],&quot;title&quot;:&quot;&quot;,&quot;style&quot;:&quot;商务&quot;,&quot;template_type&quot;:&quot;矢量&quot;,&quot;isVector&quot;:true,&quot;color&quot;:&quot;粉色&quot;,&quot;colorList&quot;:[&quot;#472433&quot;,&quot;#FFFFFF&quot;,&quot;#FFFFFF&quot;,&quot;#452B3B&quot;,&quot;#f962a0&quot;,&quot;#fa7aa6&quot;,&quot;#fa92ac&quot;,&quot;#fbabb2&quot;,&quot;#fbc3b8&quot;,&quot;#fcdbbe&quot;,&quot;#f962a0&quot;,&quot;#fa7aa6&quot;],&quot;scene&quot;:&quot;&quot;,&quot;group&quot;:&quot;group_3&quot;,&quot;cover_id&quot;:&quot;w8zK8VRpbN8e&quot;,&quot;end_id&quot;:&quot;rddXszqwp7st&quot;,&quot;catalog_id&quot;:&quot;HuVugZSnrk2C&quot;,&quot;chapter_id&quot;:&quot;MqgRV9xDcHkV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.xml><?xml version="1.0" encoding="utf-8"?>
<p:tagLst xmlns:p="http://schemas.openxmlformats.org/presentationml/2006/main">
  <p:tag name="KSO_WM_BEAUTIFY_FLAG" val=""/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6.xml><?xml version="1.0" encoding="utf-8"?>
<p:tagLst xmlns:p="http://schemas.openxmlformats.org/presentationml/2006/main">
  <p:tag name="KSO_WM_BEAUTIFY_FLAG" val=""/>
  <p:tag name="YOO_CHAT_DIAGRAM_SHAPETYPE" val="YOO_CHAT_DIAGRAM_NUM"/>
  <p:tag name="YOO_CHATSHAPE_TYPE" val="YOO_CHATSHAPE_NUM"/>
</p:tagLst>
</file>

<file path=ppt/tags/tag27.xml><?xml version="1.0" encoding="utf-8"?>
<p:tagLst xmlns:p="http://schemas.openxmlformats.org/presentationml/2006/main">
  <p:tag name="TAG_AIGCCREATORID" val="AIGC生成内容仅供参考-2025/8/19 17:12:29"/>
  <p:tag name="YOO_CHATPAGE_TYPE" val="TAG_CHATPAGE_CATALOG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  <p:tag name="YOO_CHATSHAPE_TYPE" val="YOO_CHATSHAPE_TITLE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31.xml><?xml version="1.0" encoding="utf-8"?>
<p:tagLst xmlns:p="http://schemas.openxmlformats.org/presentationml/2006/main">
  <p:tag name="KSO_WM_BEAUTIFY_FLAG" val=""/>
  <p:tag name="TAG_CHATPAGE_CHAPTER" val="0"/>
  <p:tag name="YOO_CHATSHAPE_TYPE" val="YOO_CHATSHAPE_NUM"/>
</p:tagLst>
</file>

<file path=ppt/tags/tag32.xml><?xml version="1.0" encoding="utf-8"?>
<p:tagLst xmlns:p="http://schemas.openxmlformats.org/presentationml/2006/main">
  <p:tag name="TAG_AIGCCREATORID" val="AIGC生成内容仅供参考-2025/8/19 17:12:29"/>
  <p:tag name="TAG_CHAPTER_ID" val="0"/>
  <p:tag name="YOO_CHATPAGE_TYPE" val="TAG_CHATPAGE_CHAPTER"/>
  <p:tag name="YOO_CHATSHAPE_TITLE" val="品牌策略构建基础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3.xml><?xml version="1.0" encoding="utf-8"?>
<p:tagLst xmlns:p="http://schemas.openxmlformats.org/presentationml/2006/main">
  <p:tag name="YOO_CHATSHAPE_TYPE" val="YOO_CHATSHAPE_DECORATION"/>
</p:tagLst>
</file>

<file path=ppt/tags/tag34.xml><?xml version="1.0" encoding="utf-8"?>
<p:tagLst xmlns:p="http://schemas.openxmlformats.org/presentationml/2006/main">
  <p:tag name="YOO_CHATSHAPE_TYPE" val="YOO_CHATSHAPE_DECORATION"/>
</p:tagLst>
</file>

<file path=ppt/tags/tag35.xml><?xml version="1.0" encoding="utf-8"?>
<p:tagLst xmlns:p="http://schemas.openxmlformats.org/presentationml/2006/main">
  <p:tag name="YOO_CHATSHAPE_TYPE" val="YOO_CHATSHAPE_DECORATION"/>
</p:tagLst>
</file>

<file path=ppt/tags/tag36.xml><?xml version="1.0" encoding="utf-8"?>
<p:tagLst xmlns:p="http://schemas.openxmlformats.org/presentationml/2006/main">
  <p:tag name="YOO_CHATSHAPE_TYPE" val="YOO_CHATSHAPE_DECORATION"/>
</p:tagLst>
</file>

<file path=ppt/tags/tag37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1"/>
  <p:tag name="YOO_CHATSHAPE_TYPE" val="YOO_CHATSHAPE_CHILDDECORATE"/>
</p:tagLst>
</file>

<file path=ppt/tags/tag38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2"/>
  <p:tag name="YOO_CHATSHAPE_TYPE" val="YOO_CHATSHAPE_CHILDDECORATE"/>
</p:tagLst>
</file>

<file path=ppt/tags/tag39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4"/>
  <p:tag name="YOO_CHATSHAPE_TYPE" val="YOO_CHATSHAPE_CHILDDECORATE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3"/>
  <p:tag name="YOO_CHATSHAPE_TYPE" val="YOO_CHATSHAPE_CHILDDECORATE"/>
</p:tagLst>
</file>

<file path=ppt/tags/tag41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2"/>
  <p:tag name="YOO_CHATSHAPE_TYPE" val="YOO_CHATSHAPE_CHILDTITLE"/>
</p:tagLst>
</file>

<file path=ppt/tags/tag42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2"/>
  <p:tag name="YOO_CHATSHAPE_TYPE" val="YOO_CHATSHAPE_CHILDCONTENT"/>
</p:tagLst>
</file>

<file path=ppt/tags/tag43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1"/>
  <p:tag name="YOO_CHATSHAPE_TYPE" val="YOO_CHATSHAPE_CHILDTITLE"/>
</p:tagLst>
</file>

<file path=ppt/tags/tag44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1"/>
  <p:tag name="YOO_CHATSHAPE_TYPE" val="YOO_CHATSHAPE_CHILDCONTENT"/>
</p:tagLst>
</file>

<file path=ppt/tags/tag45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3"/>
  <p:tag name="YOO_CHATSHAPE_TYPE" val="YOO_CHATSHAPE_CHILDTITLE"/>
</p:tagLst>
</file>

<file path=ppt/tags/tag46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3"/>
  <p:tag name="YOO_CHATSHAPE_TYPE" val="YOO_CHATSHAPE_CHILDCONTENT"/>
</p:tagLst>
</file>

<file path=ppt/tags/tag47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4"/>
  <p:tag name="YOO_CHATSHAPE_TYPE" val="YOO_CHATSHAPE_CHILDTITLE"/>
</p:tagLst>
</file>

<file path=ppt/tags/tag48.xml><?xml version="1.0" encoding="utf-8"?>
<p:tagLst xmlns:p="http://schemas.openxmlformats.org/presentationml/2006/main">
  <p:tag name="TAG_CONTENT_DIAGRAM_INDEX" val="71f511ebe6854b3cb33f85c8446acf65"/>
  <p:tag name="TAG_CONTENT_GROUPCOUNT" val="4"/>
  <p:tag name="TAG_CONTENT_GROUPINDEX" val="4"/>
  <p:tag name="YOO_CHATSHAPE_TYPE" val="YOO_CHATSHAPE_CHILDCONTENT"/>
</p:tagLst>
</file>

<file path=ppt/tags/tag49.xml><?xml version="1.0" encoding="utf-8"?>
<p:tagLst xmlns:p="http://schemas.openxmlformats.org/presentationml/2006/main">
  <p:tag name="YOO_CHATSHAPE_TYPE" val="YOO_CHATSHAPE_TITLE"/>
</p:tagLst>
</file>

<file path=ppt/tags/tag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50.xml><?xml version="1.0" encoding="utf-8"?>
<p:tagLst xmlns:p="http://schemas.openxmlformats.org/presentationml/2006/main">
  <p:tag name="YOO_CHATSHAPE_TYPE" val="YOO_CHATSHAPE_DECORATION"/>
</p:tagLst>
</file>

<file path=ppt/tags/tag51.xml><?xml version="1.0" encoding="utf-8"?>
<p:tagLst xmlns:p="http://schemas.openxmlformats.org/presentationml/2006/main">
  <p:tag name="YOO_CHATSHAPE_TYPE" val="YOO_CHATSHAPE_DECORATION"/>
</p:tagLst>
</file>

<file path=ppt/tags/tag52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53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54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55.xml><?xml version="1.0" encoding="utf-8"?>
<p:tagLst xmlns:p="http://schemas.openxmlformats.org/presentationml/2006/main">
  <p:tag name="YOO_CHATSHAPE_TYPE" val="YOO_CHATSHAPE_DECORATION"/>
</p:tagLst>
</file>

<file path=ppt/tags/tag56.xml><?xml version="1.0" encoding="utf-8"?>
<p:tagLst xmlns:p="http://schemas.openxmlformats.org/presentationml/2006/main">
  <p:tag name="YOO_CHATSHAPE_TYPE" val="YOO_CHATSHAPE_DECORATION"/>
</p:tagLst>
</file>

<file path=ppt/tags/tag57.xml><?xml version="1.0" encoding="utf-8"?>
<p:tagLst xmlns:p="http://schemas.openxmlformats.org/presentationml/2006/main">
  <p:tag name="TAG_AIGCCREATORID" val="AIGC生成内容仅供参考-2025/8/19 17:12:29"/>
  <p:tag name="TAG_CHAPTER_ID" val="0"/>
  <p:tag name="TAG_CONTENT_TYPE" val="二级大纲4"/>
  <p:tag name="TAG_SECTION_ID" val="0"/>
  <p:tag name="YOO_CHATPAGE_TYPE" val="TAG_CHATPAGE_MULTCONTENT"/>
  <p:tag name="YOO_CHATSHAPE_TITLE" val="品牌营销核心理论概述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8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59.xml><?xml version="1.0" encoding="utf-8"?>
<p:tagLst xmlns:p="http://schemas.openxmlformats.org/presentationml/2006/main">
  <p:tag name="PA" val="v5.2.12"/>
  <p:tag name="TAG_CONTENT_SUBINDEX" val="1"/>
  <p:tag name="YOO_CHATSHAPE_TYPE" val="YOO_CHATSHAPE_HIDDEN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PA" val="v5.2.12"/>
  <p:tag name="YOO_CHATSHAPE_TYPE" val="YOO_CHATSHAPE_IMAGE"/>
</p:tagLst>
</file>

<file path=ppt/tags/tag61.xml><?xml version="1.0" encoding="utf-8"?>
<p:tagLst xmlns:p="http://schemas.openxmlformats.org/presentationml/2006/main">
  <p:tag name="PA" val="v5.2.12"/>
  <p:tag name="YOO_CHATSHAPE_TYPE" val="YOO_CHATSHAPE_DECORATION"/>
</p:tagLst>
</file>

<file path=ppt/tags/tag62.xml><?xml version="1.0" encoding="utf-8"?>
<p:tagLst xmlns:p="http://schemas.openxmlformats.org/presentationml/2006/main">
  <p:tag name="YOO_CHATSHAPE_TYPE" val="YOO_CHATSHAPE_TITLE"/>
</p:tagLst>
</file>

<file path=ppt/tags/tag63.xml><?xml version="1.0" encoding="utf-8"?>
<p:tagLst xmlns:p="http://schemas.openxmlformats.org/presentationml/2006/main">
  <p:tag name="YOO_CHATSHAPE_TYPE" val="YOO_CHATSHAPE_CONTENT"/>
</p:tagLst>
</file>

<file path=ppt/tags/tag64.xml><?xml version="1.0" encoding="utf-8"?>
<p:tagLst xmlns:p="http://schemas.openxmlformats.org/presentationml/2006/main">
  <p:tag name="TAG_AIGCCREATORID" val="AIGC生成内容仅供参考-2025/8/19 17:12:29"/>
  <p:tag name="TAG_CHAPTER_ID" val="0"/>
  <p:tag name="TAG_CONTENT_TYPE" val="1标题1内容1图"/>
  <p:tag name="TAG_SECTION_ID" val="1"/>
  <p:tag name="YOO_CHATPAGE_TYPE" val="TAG_CHATPAGE_CONTENT"/>
  <p:tag name="YOO_CHATSHAPE_TITLE" val="策略制定对企业发展的意义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5.xml><?xml version="1.0" encoding="utf-8"?>
<p:tagLst xmlns:p="http://schemas.openxmlformats.org/presentationml/2006/main">
  <p:tag name="TAG_CONTENT_SUBINDEX" val="3"/>
  <p:tag name="YOO_CHATSHAPE_TYPE" val="YOO_CHATSHAPE_HIDDEN"/>
</p:tagLst>
</file>

<file path=ppt/tags/tag66.xml><?xml version="1.0" encoding="utf-8"?>
<p:tagLst xmlns:p="http://schemas.openxmlformats.org/presentationml/2006/main">
  <p:tag name="YOO_CHATSHAPE_TYPE" val="YOO_CHATSHAPE_DECORATION"/>
</p:tagLst>
</file>

<file path=ppt/tags/tag67.xml><?xml version="1.0" encoding="utf-8"?>
<p:tagLst xmlns:p="http://schemas.openxmlformats.org/presentationml/2006/main">
  <p:tag name="TAG_CONTENT_SUBINDEX" val="1"/>
  <p:tag name="YOO_CHATSHAPE_TYPE" val="YOO_CHATSHAPE_HIDDEN"/>
</p:tagLst>
</file>

<file path=ppt/tags/tag68.xml><?xml version="1.0" encoding="utf-8"?>
<p:tagLst xmlns:p="http://schemas.openxmlformats.org/presentationml/2006/main">
  <p:tag name="YOO_CHATSHAPE_TYPE" val="YOO_CHATSHAPE_IMAGE"/>
</p:tagLst>
</file>

<file path=ppt/tags/tag69.xml><?xml version="1.0" encoding="utf-8"?>
<p:tagLst xmlns:p="http://schemas.openxmlformats.org/presentationml/2006/main">
  <p:tag name="YOO_CHATSHAPE_TYPE" val="YOO_CHATSHAPE_TITLE"/>
</p:tagLst>
</file>

<file path=ppt/tags/tag7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70.xml><?xml version="1.0" encoding="utf-8"?>
<p:tagLst xmlns:p="http://schemas.openxmlformats.org/presentationml/2006/main">
  <p:tag name="YOO_CHATSHAPE_TYPE" val="YOO_CHATSHAPE_CONTENT"/>
</p:tagLst>
</file>

<file path=ppt/tags/tag71.xml><?xml version="1.0" encoding="utf-8"?>
<p:tagLst xmlns:p="http://schemas.openxmlformats.org/presentationml/2006/main">
  <p:tag name="TAG_AIGCCREATORID" val="AIGC生成内容仅供参考-2025/8/19 17:12:29"/>
  <p:tag name="TAG_CHAPTER_ID" val="0"/>
  <p:tag name="TAG_CONTENT_TYPE" val="1标题1内容1图"/>
  <p:tag name="TAG_SECTION_ID" val="2"/>
  <p:tag name="YOO_CHATPAGE_TYPE" val="TAG_CHATPAGE_CONTENT"/>
  <p:tag name="YOO_CHATSHAPE_TITLE" val="品牌定位与市场细分策略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  <p:tag name="YOO_CHATSHAPE_TYPE" val="YOO_CHATSHAPE_TITLE"/>
</p:tagLst>
</file>

<file path=ppt/tags/tag74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75.xml><?xml version="1.0" encoding="utf-8"?>
<p:tagLst xmlns:p="http://schemas.openxmlformats.org/presentationml/2006/main">
  <p:tag name="KSO_WM_BEAUTIFY_FLAG" val=""/>
  <p:tag name="TAG_CHATPAGE_CHAPTER" val="1"/>
  <p:tag name="YOO_CHATSHAPE_TYPE" val="YOO_CHATSHAPE_NUM"/>
</p:tagLst>
</file>

<file path=ppt/tags/tag76.xml><?xml version="1.0" encoding="utf-8"?>
<p:tagLst xmlns:p="http://schemas.openxmlformats.org/presentationml/2006/main">
  <p:tag name="TAG_AIGCCREATORID" val="AIGC生成内容仅供参考-2025/8/19 17:12:29"/>
  <p:tag name="TAG_CHAPTER_ID" val="1"/>
  <p:tag name="YOO_CHATPAGE_TYPE" val="TAG_CHATPAGE_CHAPTER"/>
  <p:tag name="YOO_CHATSHAPE_TITLE" val="品牌价值与市场定位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7.xml><?xml version="1.0" encoding="utf-8"?>
<p:tagLst xmlns:p="http://schemas.openxmlformats.org/presentationml/2006/main">
  <p:tag name="YOO_CHATSHAPE_TYPE" val="YOO_CHATSHAPE_DECORATION"/>
</p:tagLst>
</file>

<file path=ppt/tags/tag78.xml><?xml version="1.0" encoding="utf-8"?>
<p:tagLst xmlns:p="http://schemas.openxmlformats.org/presentationml/2006/main">
  <p:tag name="TAG_CONTENT_GROUPINDEX" val="1"/>
  <p:tag name="YOO_CHATSHAPE_TYPE" val="YOO_CHATSHAPE_IMAGE"/>
</p:tagLst>
</file>

<file path=ppt/tags/tag79.xml><?xml version="1.0" encoding="utf-8"?>
<p:tagLst xmlns:p="http://schemas.openxmlformats.org/presentationml/2006/main">
  <p:tag name="TAG_CHATSHAPE_LINK" val="sp:子标题1"/>
  <p:tag name="TAG_CONTENT_DIAGRAM_INDEX" val="d93b37d7dea2431e9bd6d8f1e814cbb7"/>
  <p:tag name="TAG_CONTENT_GROUPCOUNT" val="3"/>
  <p:tag name="TAG_CONTENT_GROUPINDEX" val="1"/>
  <p:tag name="TAG_CONTENT_SUBINDEX" val="1"/>
  <p:tag name="YOO_CHATSHAPE_TYPE" val="YOO_CHATSHAPE_CHILDDECORATE"/>
</p:tagLst>
</file>

<file path=ppt/tags/tag8.xml><?xml version="1.0" encoding="utf-8"?>
<p:tagLst xmlns:p="http://schemas.openxmlformats.org/presentationml/2006/main">
  <p:tag name="KSO_WM_BEAUTIFY_FLAG" val=""/>
  <p:tag name="YOO_CHATSHAPE_TYPE" val="YOO_CHATSHAPE_TITLE"/>
</p:tagLst>
</file>

<file path=ppt/tags/tag80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1"/>
  <p:tag name="TAG_CONTENT_SUBINDEX" val="1"/>
  <p:tag name="YOO_CHATSHAPE_TYPE" val="YOO_CHATSHAPE_NUM"/>
</p:tagLst>
</file>

<file path=ppt/tags/tag81.xml><?xml version="1.0" encoding="utf-8"?>
<p:tagLst xmlns:p="http://schemas.openxmlformats.org/presentationml/2006/main">
  <p:tag name="TAG_CHATSHAPE_LINK" val="sp:子标题1"/>
  <p:tag name="TAG_CONTENT_DIAGRAM_INDEX" val="d93b37d7dea2431e9bd6d8f1e814cbb7"/>
  <p:tag name="TAG_CONTENT_GROUPCOUNT" val="3"/>
  <p:tag name="TAG_CONTENT_GROUPINDEX" val="1"/>
  <p:tag name="TAG_CONTENT_SUBINDEX" val="1"/>
  <p:tag name="YOO_CHATSHAPE_TYPE" val="YOO_CHATSHAPE_CHILDDECORATE"/>
</p:tagLst>
</file>

<file path=ppt/tags/tag82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1"/>
  <p:tag name="TAG_CONTENT_SUBINDEX" val="1"/>
  <p:tag name="YOO_CHATSHAPE_TYPE" val="YOO_CHATSHAPE_CHILDCONTENT"/>
</p:tagLst>
</file>

<file path=ppt/tags/tag83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1"/>
  <p:tag name="TAG_CONTENT_SUBINDEX" val="1"/>
  <p:tag name="YOO_CHATSHAPE_TYPE" val="YOO_CHATSHAPE_CHILDTITLE"/>
</p:tagLst>
</file>

<file path=ppt/tags/tag84.xml><?xml version="1.0" encoding="utf-8"?>
<p:tagLst xmlns:p="http://schemas.openxmlformats.org/presentationml/2006/main">
  <p:tag name="TAG_CHATSHAPE_LINK" val="sp:子标题2"/>
  <p:tag name="TAG_CONTENT_DIAGRAM_INDEX" val="d93b37d7dea2431e9bd6d8f1e814cbb7"/>
  <p:tag name="TAG_CONTENT_GROUPCOUNT" val="3"/>
  <p:tag name="TAG_CONTENT_GROUPINDEX" val="2"/>
  <p:tag name="TAG_CONTENT_SUBINDEX" val="2"/>
  <p:tag name="YOO_CHATSHAPE_TYPE" val="YOO_CHATSHAPE_CHILDDECORATE"/>
</p:tagLst>
</file>

<file path=ppt/tags/tag85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2"/>
  <p:tag name="TAG_CONTENT_SUBINDEX" val="2"/>
  <p:tag name="YOO_CHATSHAPE_TYPE" val="YOO_CHATSHAPE_NUM"/>
</p:tagLst>
</file>

<file path=ppt/tags/tag86.xml><?xml version="1.0" encoding="utf-8"?>
<p:tagLst xmlns:p="http://schemas.openxmlformats.org/presentationml/2006/main">
  <p:tag name="TAG_CHATSHAPE_LINK" val="sp:子标题2"/>
  <p:tag name="TAG_CONTENT_DIAGRAM_INDEX" val="d93b37d7dea2431e9bd6d8f1e814cbb7"/>
  <p:tag name="TAG_CONTENT_GROUPCOUNT" val="3"/>
  <p:tag name="TAG_CONTENT_GROUPINDEX" val="2"/>
  <p:tag name="TAG_CONTENT_SUBINDEX" val="2"/>
  <p:tag name="YOO_CHATSHAPE_TYPE" val="YOO_CHATSHAPE_CHILDDECORATE"/>
</p:tagLst>
</file>

<file path=ppt/tags/tag87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2"/>
  <p:tag name="TAG_CONTENT_SUBINDEX" val="2"/>
  <p:tag name="YOO_CHATSHAPE_TYPE" val="YOO_CHATSHAPE_CHILDCONTENT"/>
</p:tagLst>
</file>

<file path=ppt/tags/tag88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2"/>
  <p:tag name="TAG_CONTENT_SUBINDEX" val="2"/>
  <p:tag name="YOO_CHATSHAPE_TYPE" val="YOO_CHATSHAPE_CHILDTITLE"/>
</p:tagLst>
</file>

<file path=ppt/tags/tag89.xml><?xml version="1.0" encoding="utf-8"?>
<p:tagLst xmlns:p="http://schemas.openxmlformats.org/presentationml/2006/main">
  <p:tag name="TAG_CHATSHAPE_LINK" val="sp:子标题3"/>
  <p:tag name="TAG_CONTENT_DIAGRAM_INDEX" val="d93b37d7dea2431e9bd6d8f1e814cbb7"/>
  <p:tag name="TAG_CONTENT_GROUPCOUNT" val="3"/>
  <p:tag name="TAG_CONTENT_GROUPINDEX" val="3"/>
  <p:tag name="TAG_CONTENT_SUBINDEX" val="3"/>
  <p:tag name="YOO_CHATSHAPE_TYPE" val="YOO_CHATSHAPE_CHILDDECORATE"/>
</p:tagLst>
</file>

<file path=ppt/tags/tag9.xml><?xml version="1.0" encoding="utf-8"?>
<p:tagLst xmlns:p="http://schemas.openxmlformats.org/presentationml/2006/main">
  <p:tag name="TAG_AIGCCREATORID" val="AIGC生成内容仅供参考-2025/8/19 17:12:29"/>
  <p:tag name="YOO_CHATPAGE_TYPE" val="TAG_CHATPAGE_COVER"/>
  <p:tag name="YOO_CHATSHAPE_TITLE" val="打造高效品牌营销策略路径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0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3"/>
  <p:tag name="TAG_CONTENT_SUBINDEX" val="3"/>
  <p:tag name="YOO_CHATSHAPE_TYPE" val="YOO_CHATSHAPE_NUM"/>
</p:tagLst>
</file>

<file path=ppt/tags/tag91.xml><?xml version="1.0" encoding="utf-8"?>
<p:tagLst xmlns:p="http://schemas.openxmlformats.org/presentationml/2006/main">
  <p:tag name="TAG_CHATSHAPE_LINK" val="sp:子标题3"/>
  <p:tag name="TAG_CONTENT_DIAGRAM_INDEX" val="d93b37d7dea2431e9bd6d8f1e814cbb7"/>
  <p:tag name="TAG_CONTENT_GROUPCOUNT" val="3"/>
  <p:tag name="TAG_CONTENT_GROUPINDEX" val="3"/>
  <p:tag name="TAG_CONTENT_SUBINDEX" val="3"/>
  <p:tag name="YOO_CHATSHAPE_TYPE" val="YOO_CHATSHAPE_CHILDDECORATE"/>
</p:tagLst>
</file>

<file path=ppt/tags/tag92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3"/>
  <p:tag name="TAG_CONTENT_SUBINDEX" val="3"/>
  <p:tag name="YOO_CHATSHAPE_TYPE" val="YOO_CHATSHAPE_CHILDCONTENT"/>
</p:tagLst>
</file>

<file path=ppt/tags/tag93.xml><?xml version="1.0" encoding="utf-8"?>
<p:tagLst xmlns:p="http://schemas.openxmlformats.org/presentationml/2006/main">
  <p:tag name="TAG_CONTENT_DIAGRAM_INDEX" val="d93b37d7dea2431e9bd6d8f1e814cbb7"/>
  <p:tag name="TAG_CONTENT_GROUPCOUNT" val="3"/>
  <p:tag name="TAG_CONTENT_GROUPINDEX" val="3"/>
  <p:tag name="TAG_CONTENT_SUBINDEX" val="3"/>
  <p:tag name="YOO_CHATSHAPE_TYPE" val="YOO_CHATSHAPE_CHILDTITLE"/>
</p:tagLst>
</file>

<file path=ppt/tags/tag94.xml><?xml version="1.0" encoding="utf-8"?>
<p:tagLst xmlns:p="http://schemas.openxmlformats.org/presentationml/2006/main">
  <p:tag name="TAG_CHATSHAPE_LINK" val="sp:标题"/>
  <p:tag name="TAG_CONTENT_DIAGRAM_INDEX" val="187cc7dc12b6467e8b6c0c75e40574cc"/>
  <p:tag name="TAG_CONTENT_GROUPCOUNT" val="3"/>
  <p:tag name="TAG_CONTENT_GROUPINDEX" val="1"/>
  <p:tag name="TAG_CONTENT_SUBINDEX" val="1"/>
  <p:tag name="YOO_CHATSHAPE_TYPE" val="YOO_CHATSHAPE_PAGEDECORATE"/>
</p:tagLst>
</file>

<file path=ppt/tags/tag95.xml><?xml version="1.0" encoding="utf-8"?>
<p:tagLst xmlns:p="http://schemas.openxmlformats.org/presentationml/2006/main">
  <p:tag name="YOO_CHATSHAPE_TYPE" val="YOO_CHATSHAPE_TITLE"/>
</p:tagLst>
</file>

<file path=ppt/tags/tag96.xml><?xml version="1.0" encoding="utf-8"?>
<p:tagLst xmlns:p="http://schemas.openxmlformats.org/presentationml/2006/main">
  <p:tag name="TAG_AIGCCREATORID" val="AIGC生成内容仅供参考-2025/8/19 17:12:29"/>
  <p:tag name="TAG_CHAPTER_ID" val="1"/>
  <p:tag name="TAG_CONTENT_TYPE" val="二级大纲3"/>
  <p:tag name="TAG_SECTION_ID" val="0"/>
  <p:tag name="YOO_CHATPAGE_TYPE" val="TAG_CHATPAGE_MULTCONTENT"/>
  <p:tag name="YOO_CHATSHAPE_TITLE" val="核心价值提炼与传达"/>
  <p:tag name="YOO_PROTECTION_DATA" val="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7.xml><?xml version="1.0" encoding="utf-8"?>
<p:tagLst xmlns:p="http://schemas.openxmlformats.org/presentationml/2006/main">
  <p:tag name="YOO_CHATSHAPE_TYPE" val="YOO_CHATSHAPE_IMAGE"/>
</p:tagLst>
</file>

<file path=ppt/tags/tag98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3"/>
  <p:tag name="TAG_CONTENT_SUBINDEX" val="3"/>
  <p:tag name="YOO_CHATSHAPE_TYPE" val="YOO_CHATSHAPE_CHILDDECORATE"/>
</p:tagLst>
</file>

<file path=ppt/tags/tag99.xml><?xml version="1.0" encoding="utf-8"?>
<p:tagLst xmlns:p="http://schemas.openxmlformats.org/presentationml/2006/main">
  <p:tag name="TAG_CONTENT_DIAGRAM_INDEX" val="efdd75f90b6140689792d156a0b5fb9e"/>
  <p:tag name="TAG_CONTENT_GROUPCOUNT" val="3"/>
  <p:tag name="TAG_CONTENT_GROUPINDEX" val="1"/>
  <p:tag name="TAG_CONTENT_SUBINDEX" val="1"/>
  <p:tag name="YOO_CHATSHAPE_TYPE" val="YOO_CHATSHAPE_CHILDDECORATE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472433"/>
      </a:dk1>
      <a:lt1>
        <a:srgbClr val="FFFFFF"/>
      </a:lt1>
      <a:dk2>
        <a:srgbClr val="FFFFFF"/>
      </a:dk2>
      <a:lt2>
        <a:srgbClr val="452B3B"/>
      </a:lt2>
      <a:accent1>
        <a:srgbClr val="F962A0"/>
      </a:accent1>
      <a:accent2>
        <a:srgbClr val="FA7AA6"/>
      </a:accent2>
      <a:accent3>
        <a:srgbClr val="FA92AC"/>
      </a:accent3>
      <a:accent4>
        <a:srgbClr val="FBABB2"/>
      </a:accent4>
      <a:accent5>
        <a:srgbClr val="FBC3B8"/>
      </a:accent5>
      <a:accent6>
        <a:srgbClr val="FCDBBE"/>
      </a:accent6>
      <a:hlink>
        <a:srgbClr val="F962A0"/>
      </a:hlink>
      <a:folHlink>
        <a:srgbClr val="FA7AA6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0037\u0039\u0038\u0065\u0065\u0035\u0066\u0062\u0032\u0065\u0037\u0035\u0034\u0033\u0065\u0036\u0038\u0062\u0064\u0032\u0037\u0030\u0064\u0032\u0066\u0062\u0066\u0063\u0037\u0030\u0038\u0038\u0022\u002c\u0022\u0054\u0069\u006d\u0065\u0022\u003a\u0022\u0032\u0030\u0032\u0035\u002f\u0030\u0038\u002f\u0031\u0039\u0020\u0031\u0037\u003a\u0031\u0032\u003a\u0033\u0030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83DEB757-A47B-46E2-B646-0183F7AE6D91}">
  <ds:schemaRefs/>
</ds:datastoreItem>
</file>

<file path=customXml/itemProps10.xml><?xml version="1.0" encoding="utf-8"?>
<ds:datastoreItem xmlns:ds="http://schemas.openxmlformats.org/officeDocument/2006/customXml" ds:itemID="{BCA7CB20-F370-4C17-8ED2-C76A43B5521F}">
  <ds:schemaRefs/>
</ds:datastoreItem>
</file>

<file path=customXml/itemProps11.xml><?xml version="1.0" encoding="utf-8"?>
<ds:datastoreItem xmlns:ds="http://schemas.openxmlformats.org/officeDocument/2006/customXml" ds:itemID="{1C8FE545-792D-4A2A-8429-18F9E47A15FB}">
  <ds:schemaRefs/>
</ds:datastoreItem>
</file>

<file path=customXml/itemProps12.xml><?xml version="1.0" encoding="utf-8"?>
<ds:datastoreItem xmlns:ds="http://schemas.openxmlformats.org/officeDocument/2006/customXml" ds:itemID="{DFDBFA04-F9CA-461C-AED3-0884D44BE699}">
  <ds:schemaRefs/>
</ds:datastoreItem>
</file>

<file path=customXml/itemProps13.xml><?xml version="1.0" encoding="utf-8"?>
<ds:datastoreItem xmlns:ds="http://schemas.openxmlformats.org/officeDocument/2006/customXml" ds:itemID="{20D1E570-455D-4EE0-B4FE-C9B90B547977}">
  <ds:schemaRefs/>
</ds:datastoreItem>
</file>

<file path=customXml/itemProps14.xml><?xml version="1.0" encoding="utf-8"?>
<ds:datastoreItem xmlns:ds="http://schemas.openxmlformats.org/officeDocument/2006/customXml" ds:itemID="{80336810-8A32-40F8-9D80-3402D8FE50E5}">
  <ds:schemaRefs/>
</ds:datastoreItem>
</file>

<file path=customXml/itemProps15.xml><?xml version="1.0" encoding="utf-8"?>
<ds:datastoreItem xmlns:ds="http://schemas.openxmlformats.org/officeDocument/2006/customXml" ds:itemID="{471009B8-A8DA-46E7-9006-246881CCF17E}">
  <ds:schemaRefs/>
</ds:datastoreItem>
</file>

<file path=customXml/itemProps16.xml><?xml version="1.0" encoding="utf-8"?>
<ds:datastoreItem xmlns:ds="http://schemas.openxmlformats.org/officeDocument/2006/customXml" ds:itemID="{F5CE5076-9C7D-4B9D-92F5-8199EE193FB2}">
  <ds:schemaRefs/>
</ds:datastoreItem>
</file>

<file path=customXml/itemProps17.xml><?xml version="1.0" encoding="utf-8"?>
<ds:datastoreItem xmlns:ds="http://schemas.openxmlformats.org/officeDocument/2006/customXml" ds:itemID="{7847D7E8-D8DA-4C1D-AC2B-4B6BE28F138E}">
  <ds:schemaRefs/>
</ds:datastoreItem>
</file>

<file path=customXml/itemProps18.xml><?xml version="1.0" encoding="utf-8"?>
<ds:datastoreItem xmlns:ds="http://schemas.openxmlformats.org/officeDocument/2006/customXml" ds:itemID="{D7767CCA-1A67-4C61-9C4A-EA146D122C2F}">
  <ds:schemaRefs/>
</ds:datastoreItem>
</file>

<file path=customXml/itemProps19.xml><?xml version="1.0" encoding="utf-8"?>
<ds:datastoreItem xmlns:ds="http://schemas.openxmlformats.org/officeDocument/2006/customXml" ds:itemID="{B0192B24-B96C-4FE9-8F44-EB3C2E202AB8}">
  <ds:schemaRefs/>
</ds:datastoreItem>
</file>

<file path=customXml/itemProps2.xml><?xml version="1.0" encoding="utf-8"?>
<ds:datastoreItem xmlns:ds="http://schemas.openxmlformats.org/officeDocument/2006/customXml" ds:itemID="{AD98AA4C-C4F0-4FF4-AC23-0EFFE1BCED64}">
  <ds:schemaRefs/>
</ds:datastoreItem>
</file>

<file path=customXml/itemProps20.xml><?xml version="1.0" encoding="utf-8"?>
<ds:datastoreItem xmlns:ds="http://schemas.openxmlformats.org/officeDocument/2006/customXml" ds:itemID="{4154710C-8D1B-4BE8-9EE4-50DD99FE83BE}">
  <ds:schemaRefs/>
</ds:datastoreItem>
</file>

<file path=customXml/itemProps3.xml><?xml version="1.0" encoding="utf-8"?>
<ds:datastoreItem xmlns:ds="http://schemas.openxmlformats.org/officeDocument/2006/customXml" ds:itemID="{33272177-6645-4E6D-BCD0-43BD7D397CF3}">
  <ds:schemaRefs/>
</ds:datastoreItem>
</file>

<file path=customXml/itemProps4.xml><?xml version="1.0" encoding="utf-8"?>
<ds:datastoreItem xmlns:ds="http://schemas.openxmlformats.org/officeDocument/2006/customXml" ds:itemID="{0595512E-49A5-4438-A852-5414B76BF03A}">
  <ds:schemaRefs/>
</ds:datastoreItem>
</file>

<file path=customXml/itemProps5.xml><?xml version="1.0" encoding="utf-8"?>
<ds:datastoreItem xmlns:ds="http://schemas.openxmlformats.org/officeDocument/2006/customXml" ds:itemID="{EF9480B5-EAF7-4BC1-B716-30A00ADA70D1}">
  <ds:schemaRefs/>
</ds:datastoreItem>
</file>

<file path=customXml/itemProps6.xml><?xml version="1.0" encoding="utf-8"?>
<ds:datastoreItem xmlns:ds="http://schemas.openxmlformats.org/officeDocument/2006/customXml" ds:itemID="{63956E77-2B7B-4CF7-B541-90D8B399362B}">
  <ds:schemaRefs/>
</ds:datastoreItem>
</file>

<file path=customXml/itemProps7.xml><?xml version="1.0" encoding="utf-8"?>
<ds:datastoreItem xmlns:ds="http://schemas.openxmlformats.org/officeDocument/2006/customXml" ds:itemID="{8272AFDC-D1D5-4E5F-9A88-A1DB67DA392E}">
  <ds:schemaRefs/>
</ds:datastoreItem>
</file>

<file path=customXml/itemProps8.xml><?xml version="1.0" encoding="utf-8"?>
<ds:datastoreItem xmlns:ds="http://schemas.openxmlformats.org/officeDocument/2006/customXml" ds:itemID="{8020820E-8978-40D8-90DF-86AEAFF6B46D}">
  <ds:schemaRefs/>
</ds:datastoreItem>
</file>

<file path=customXml/itemProps9.xml><?xml version="1.0" encoding="utf-8"?>
<ds:datastoreItem xmlns:ds="http://schemas.openxmlformats.org/officeDocument/2006/customXml" ds:itemID="{73470F19-4F6D-4452-A2CE-A100C6D1BAA7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125</Paragraphs>
  <Slides>19</Slides>
  <Notes>19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5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宋体</vt:lpstr>
      <vt:lpstr>思源黑体 CN</vt:lpstr>
      <vt:lpstr>汉仪旗黑-55简</vt:lpstr>
      <vt:lpstr>等线 Light</vt:lpstr>
      <vt:lpstr>OPPOSans L</vt:lpstr>
      <vt:lpstr>Source Han Sans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17:12:29</cp:keywords>
  <cp:revision>1</cp:revision>
  <cp:lastPrinted>2025-08-19T17:11:50.178</cp:lastPrinted>
  <dcterms:created xsi:type="dcterms:W3CDTF">2025-08-19T09:11:50Z</dcterms:created>
  <dcterms:modified xsi:type="dcterms:W3CDTF">2025-08-19T09:12:30Z</dcterms:modified>
</cp:coreProperties>
</file>