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22.xml" ContentType="application/xml"/>
  <Override PartName="/customXml/item23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4"/>
  </p:sldMasterIdLst>
  <p:notesMasterIdLst>
    <p:notesMasterId r:id="rId25"/>
  </p:notesMasterIdLst>
  <p:sldIdLst>
    <p:sldId id="259" r:id="rId26"/>
    <p:sldId id="262" r:id="rId27"/>
    <p:sldId id="265" r:id="rId28"/>
    <p:sldId id="283" r:id="rId29"/>
    <p:sldId id="286" r:id="rId30"/>
    <p:sldId id="289" r:id="rId31"/>
    <p:sldId id="268" r:id="rId32"/>
    <p:sldId id="292" r:id="rId33"/>
    <p:sldId id="295" r:id="rId34"/>
    <p:sldId id="271" r:id="rId35"/>
    <p:sldId id="298" r:id="rId36"/>
    <p:sldId id="301" r:id="rId37"/>
    <p:sldId id="274" r:id="rId38"/>
    <p:sldId id="304" r:id="rId39"/>
    <p:sldId id="307" r:id="rId40"/>
    <p:sldId id="277" r:id="rId41"/>
    <p:sldId id="310" r:id="rId42"/>
    <p:sldId id="313" r:id="rId43"/>
    <p:sldId id="280" r:id="rId44"/>
    <p:sldId id="316" r:id="rId45"/>
    <p:sldId id="319" r:id="rId46"/>
    <p:sldId id="322" r:id="rId47"/>
  </p:sldIdLst>
  <p:sldSz cx="12192000" cy="6858000"/>
  <p:notesSz cx="6858000" cy="9144000"/>
  <p:custDataLst>
    <p:custData r:id="rId1"/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customXml" Target="../customXml/item22.xml" /><Relationship Id="rId23" Type="http://schemas.openxmlformats.org/officeDocument/2006/relationships/customXml" Target="../customXml/item23.xml" /><Relationship Id="rId24" Type="http://schemas.openxmlformats.org/officeDocument/2006/relationships/slideMaster" Target="slideMasters/slideMaster1.xml" /><Relationship Id="rId25" Type="http://schemas.openxmlformats.org/officeDocument/2006/relationships/notesMaster" Target="notesMasters/notesMaster1.xml" /><Relationship Id="rId26" Type="http://schemas.openxmlformats.org/officeDocument/2006/relationships/slide" Target="slides/slide1.xml" /><Relationship Id="rId27" Type="http://schemas.openxmlformats.org/officeDocument/2006/relationships/slide" Target="slides/slide2.xml" /><Relationship Id="rId28" Type="http://schemas.openxmlformats.org/officeDocument/2006/relationships/slide" Target="slides/slide3.xml" /><Relationship Id="rId29" Type="http://schemas.openxmlformats.org/officeDocument/2006/relationships/slide" Target="slides/slide4.xml" /><Relationship Id="rId3" Type="http://schemas.openxmlformats.org/officeDocument/2006/relationships/customXml" Target="../customXml/item3.xml" /><Relationship Id="rId30" Type="http://schemas.openxmlformats.org/officeDocument/2006/relationships/slide" Target="slides/slide5.xml" /><Relationship Id="rId31" Type="http://schemas.openxmlformats.org/officeDocument/2006/relationships/slide" Target="slides/slide6.xml" /><Relationship Id="rId32" Type="http://schemas.openxmlformats.org/officeDocument/2006/relationships/slide" Target="slides/slide7.xml" /><Relationship Id="rId33" Type="http://schemas.openxmlformats.org/officeDocument/2006/relationships/slide" Target="slides/slide8.xml" /><Relationship Id="rId34" Type="http://schemas.openxmlformats.org/officeDocument/2006/relationships/slide" Target="slides/slide9.xml" /><Relationship Id="rId35" Type="http://schemas.openxmlformats.org/officeDocument/2006/relationships/slide" Target="slides/slide10.xml" /><Relationship Id="rId36" Type="http://schemas.openxmlformats.org/officeDocument/2006/relationships/slide" Target="slides/slide11.xml" /><Relationship Id="rId37" Type="http://schemas.openxmlformats.org/officeDocument/2006/relationships/slide" Target="slides/slide12.xml" /><Relationship Id="rId38" Type="http://schemas.openxmlformats.org/officeDocument/2006/relationships/slide" Target="slides/slide13.xml" /><Relationship Id="rId39" Type="http://schemas.openxmlformats.org/officeDocument/2006/relationships/slide" Target="slides/slide14.xml" /><Relationship Id="rId4" Type="http://schemas.openxmlformats.org/officeDocument/2006/relationships/customXml" Target="../customXml/item4.xml" /><Relationship Id="rId40" Type="http://schemas.openxmlformats.org/officeDocument/2006/relationships/slide" Target="slides/slide15.xml" /><Relationship Id="rId41" Type="http://schemas.openxmlformats.org/officeDocument/2006/relationships/slide" Target="slides/slide16.xml" /><Relationship Id="rId42" Type="http://schemas.openxmlformats.org/officeDocument/2006/relationships/slide" Target="slides/slide17.xml" /><Relationship Id="rId43" Type="http://schemas.openxmlformats.org/officeDocument/2006/relationships/slide" Target="slides/slide18.xml" /><Relationship Id="rId44" Type="http://schemas.openxmlformats.org/officeDocument/2006/relationships/slide" Target="slides/slide19.xml" /><Relationship Id="rId45" Type="http://schemas.openxmlformats.org/officeDocument/2006/relationships/slide" Target="slides/slide20.xml" /><Relationship Id="rId46" Type="http://schemas.openxmlformats.org/officeDocument/2006/relationships/slide" Target="slides/slide21.xml" /><Relationship Id="rId47" Type="http://schemas.openxmlformats.org/officeDocument/2006/relationships/slide" Target="slides/slide22.xml" /><Relationship Id="rId48" Type="http://schemas.openxmlformats.org/officeDocument/2006/relationships/tags" Target="tags/tag261.xml" /><Relationship Id="rId49" Type="http://schemas.openxmlformats.org/officeDocument/2006/relationships/presProps" Target="presProps.xml" /><Relationship Id="rId5" Type="http://schemas.openxmlformats.org/officeDocument/2006/relationships/customXml" Target="../customXml/item5.xml" /><Relationship Id="rId50" Type="http://schemas.openxmlformats.org/officeDocument/2006/relationships/viewProps" Target="viewProps.xml" /><Relationship Id="rId51" Type="http://schemas.openxmlformats.org/officeDocument/2006/relationships/theme" Target="theme/theme1.xml" /><Relationship Id="rId52" Type="http://schemas.openxmlformats.org/officeDocument/2006/relationships/tableStyles" Target="tableStyles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CEB9-BC66-421E-8836-B09F67D4ABDE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90C6-EF78-4B23-B88D-2FAEE9A7E1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967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183319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FC6C-AC6F-4B45-AEB6-063C38173DC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382158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136817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162851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FC6C-AC6F-4B45-AEB6-063C38173DC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1861010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82DE00-4109-40E5-B40D-FF6F448FE8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110004020202020204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110004020202020204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2425111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30207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00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262692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150470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D20D-3601-456D-BB16-3F479E250C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57385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17:38:50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220755989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21FADA-02BB-4931-82BD-901FA1483AD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55DF2B-D60E-4DC4-92C4-D913B47C32F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CFA936-2CD9-42A4-81E8-962CF3DFEBE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9ED735-3770-4127-AA60-0A5AF21AD6A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373551-B269-4567-B45C-196EAD83985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5E76D70-B48D-44DA-B1A4-B45D4A27EBE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6A91A172-5A8E-4D5D-A194-A74979DB10A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E6557E3-5E08-4682-928A-5813274A62A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9FFF3F8-FDFF-4565-83A8-CE8F10D1343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7E38C7F-528D-44AA-925E-DB79777C7F8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521F4C8-F78C-485B-8524-9FE67A5519C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.xml" /><Relationship Id="rId11" Type="http://schemas.openxmlformats.org/officeDocument/2006/relationships/customXml" Target="../../customXml/item2.xml" /><Relationship Id="rId12" Type="http://schemas.openxmlformats.org/officeDocument/2006/relationships/tags" Target="../tags/tag9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tags" Target="../tags/tag5.xml" /><Relationship Id="rId8" Type="http://schemas.openxmlformats.org/officeDocument/2006/relationships/tags" Target="../tags/tag6.xml" /><Relationship Id="rId9" Type="http://schemas.openxmlformats.org/officeDocument/2006/relationships/tags" Target="../tags/tag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tags" Target="../tags/tag131.xml" /><Relationship Id="rId7" Type="http://schemas.openxmlformats.org/officeDocument/2006/relationships/customXml" Target="../../customXml/item11.xml" /><Relationship Id="rId8" Type="http://schemas.openxmlformats.org/officeDocument/2006/relationships/tags" Target="../tags/tag13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image" Target="../media/image5.jpeg" /><Relationship Id="rId6" Type="http://schemas.openxmlformats.org/officeDocument/2006/relationships/tags" Target="../tags/tag135.xml" /><Relationship Id="rId7" Type="http://schemas.openxmlformats.org/officeDocument/2006/relationships/tags" Target="../tags/tag136.xml" /><Relationship Id="rId8" Type="http://schemas.openxmlformats.org/officeDocument/2006/relationships/customXml" Target="../../customXml/item12.xml" /><Relationship Id="rId9" Type="http://schemas.openxmlformats.org/officeDocument/2006/relationships/tags" Target="../tags/tag13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image" Target="../media/image6.jpeg" /><Relationship Id="rId8" Type="http://schemas.openxmlformats.org/officeDocument/2006/relationships/customXml" Target="../../customXml/item13.xml" /><Relationship Id="rId9" Type="http://schemas.openxmlformats.org/officeDocument/2006/relationships/tags" Target="../tags/tag14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customXml" Target="../../customXml/item14.xml" /><Relationship Id="rId8" Type="http://schemas.openxmlformats.org/officeDocument/2006/relationships/tags" Target="../tags/tag14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2.xml" /><Relationship Id="rId11" Type="http://schemas.openxmlformats.org/officeDocument/2006/relationships/tags" Target="../tags/tag153.xml" /><Relationship Id="rId12" Type="http://schemas.openxmlformats.org/officeDocument/2006/relationships/customXml" Target="../../customXml/item15.xml" /><Relationship Id="rId13" Type="http://schemas.openxmlformats.org/officeDocument/2006/relationships/tags" Target="../tags/tag154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image" Target="../media/image7.jpeg" /><Relationship Id="rId6" Type="http://schemas.openxmlformats.org/officeDocument/2006/relationships/tags" Target="../tags/tag150.xml" /><Relationship Id="rId7" Type="http://schemas.openxmlformats.org/officeDocument/2006/relationships/image" Target="../media/image8.jpeg" /><Relationship Id="rId8" Type="http://schemas.openxmlformats.org/officeDocument/2006/relationships/tags" Target="../tags/tag151.xml" /><Relationship Id="rId9" Type="http://schemas.openxmlformats.org/officeDocument/2006/relationships/image" Target="../media/image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1.png" /><Relationship Id="rId11" Type="http://schemas.openxmlformats.org/officeDocument/2006/relationships/tags" Target="../tags/tag161.xml" /><Relationship Id="rId12" Type="http://schemas.openxmlformats.org/officeDocument/2006/relationships/tags" Target="../tags/tag162.xml" /><Relationship Id="rId13" Type="http://schemas.openxmlformats.org/officeDocument/2006/relationships/tags" Target="../tags/tag163.xml" /><Relationship Id="rId14" Type="http://schemas.openxmlformats.org/officeDocument/2006/relationships/tags" Target="../tags/tag164.xml" /><Relationship Id="rId15" Type="http://schemas.openxmlformats.org/officeDocument/2006/relationships/tags" Target="../tags/tag165.xml" /><Relationship Id="rId16" Type="http://schemas.openxmlformats.org/officeDocument/2006/relationships/tags" Target="../tags/tag166.xml" /><Relationship Id="rId17" Type="http://schemas.openxmlformats.org/officeDocument/2006/relationships/tags" Target="../tags/tag167.xml" /><Relationship Id="rId18" Type="http://schemas.openxmlformats.org/officeDocument/2006/relationships/image" Target="../media/image12.jpeg" /><Relationship Id="rId19" Type="http://schemas.openxmlformats.org/officeDocument/2006/relationships/tags" Target="../tags/tag168.xml" /><Relationship Id="rId2" Type="http://schemas.openxmlformats.org/officeDocument/2006/relationships/notesSlide" Target="../notesSlides/notesSlide15.xml" /><Relationship Id="rId20" Type="http://schemas.openxmlformats.org/officeDocument/2006/relationships/image" Target="../media/image13.jpeg" /><Relationship Id="rId21" Type="http://schemas.openxmlformats.org/officeDocument/2006/relationships/customXml" Target="../../customXml/item16.xml" /><Relationship Id="rId22" Type="http://schemas.openxmlformats.org/officeDocument/2006/relationships/tags" Target="../tags/tag169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Relationship Id="rId6" Type="http://schemas.openxmlformats.org/officeDocument/2006/relationships/tags" Target="../tags/tag158.xml" /><Relationship Id="rId7" Type="http://schemas.openxmlformats.org/officeDocument/2006/relationships/image" Target="../media/image10.png" /><Relationship Id="rId8" Type="http://schemas.openxmlformats.org/officeDocument/2006/relationships/tags" Target="../tags/tag159.xml" /><Relationship Id="rId9" Type="http://schemas.openxmlformats.org/officeDocument/2006/relationships/tags" Target="../tags/tag16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customXml" Target="../../customXml/item17.xml" /><Relationship Id="rId8" Type="http://schemas.openxmlformats.org/officeDocument/2006/relationships/tags" Target="../tags/tag17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1.xml" /><Relationship Id="rId11" Type="http://schemas.openxmlformats.org/officeDocument/2006/relationships/tags" Target="../tags/tag182.xml" /><Relationship Id="rId12" Type="http://schemas.openxmlformats.org/officeDocument/2006/relationships/tags" Target="../tags/tag183.xml" /><Relationship Id="rId13" Type="http://schemas.openxmlformats.org/officeDocument/2006/relationships/tags" Target="../tags/tag184.xml" /><Relationship Id="rId14" Type="http://schemas.openxmlformats.org/officeDocument/2006/relationships/tags" Target="../tags/tag185.xml" /><Relationship Id="rId15" Type="http://schemas.openxmlformats.org/officeDocument/2006/relationships/tags" Target="../tags/tag186.xml" /><Relationship Id="rId16" Type="http://schemas.openxmlformats.org/officeDocument/2006/relationships/tags" Target="../tags/tag187.xml" /><Relationship Id="rId17" Type="http://schemas.openxmlformats.org/officeDocument/2006/relationships/tags" Target="../tags/tag188.xml" /><Relationship Id="rId18" Type="http://schemas.openxmlformats.org/officeDocument/2006/relationships/tags" Target="../tags/tag189.xml" /><Relationship Id="rId19" Type="http://schemas.openxmlformats.org/officeDocument/2006/relationships/tags" Target="../tags/tag190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191.xml" /><Relationship Id="rId21" Type="http://schemas.openxmlformats.org/officeDocument/2006/relationships/tags" Target="../tags/tag192.xml" /><Relationship Id="rId22" Type="http://schemas.openxmlformats.org/officeDocument/2006/relationships/tags" Target="../tags/tag193.xml" /><Relationship Id="rId23" Type="http://schemas.openxmlformats.org/officeDocument/2006/relationships/tags" Target="../tags/tag194.xml" /><Relationship Id="rId24" Type="http://schemas.openxmlformats.org/officeDocument/2006/relationships/tags" Target="../tags/tag195.xml" /><Relationship Id="rId25" Type="http://schemas.openxmlformats.org/officeDocument/2006/relationships/customXml" Target="../../customXml/item18.xml" /><Relationship Id="rId26" Type="http://schemas.openxmlformats.org/officeDocument/2006/relationships/tags" Target="../tags/tag196.xml" /><Relationship Id="rId3" Type="http://schemas.openxmlformats.org/officeDocument/2006/relationships/tags" Target="../tags/tag175.xml" /><Relationship Id="rId4" Type="http://schemas.openxmlformats.org/officeDocument/2006/relationships/image" Target="../media/image14.jpeg" /><Relationship Id="rId5" Type="http://schemas.openxmlformats.org/officeDocument/2006/relationships/tags" Target="../tags/tag176.xml" /><Relationship Id="rId6" Type="http://schemas.openxmlformats.org/officeDocument/2006/relationships/tags" Target="../tags/tag177.xml" /><Relationship Id="rId7" Type="http://schemas.openxmlformats.org/officeDocument/2006/relationships/tags" Target="../tags/tag178.xml" /><Relationship Id="rId8" Type="http://schemas.openxmlformats.org/officeDocument/2006/relationships/tags" Target="../tags/tag179.xml" /><Relationship Id="rId9" Type="http://schemas.openxmlformats.org/officeDocument/2006/relationships/tags" Target="../tags/tag18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4.xml" /><Relationship Id="rId11" Type="http://schemas.openxmlformats.org/officeDocument/2006/relationships/tags" Target="../tags/tag205.xml" /><Relationship Id="rId12" Type="http://schemas.openxmlformats.org/officeDocument/2006/relationships/tags" Target="../tags/tag206.xml" /><Relationship Id="rId13" Type="http://schemas.openxmlformats.org/officeDocument/2006/relationships/tags" Target="../tags/tag207.xml" /><Relationship Id="rId14" Type="http://schemas.openxmlformats.org/officeDocument/2006/relationships/tags" Target="../tags/tag208.xml" /><Relationship Id="rId15" Type="http://schemas.openxmlformats.org/officeDocument/2006/relationships/tags" Target="../tags/tag209.xml" /><Relationship Id="rId16" Type="http://schemas.openxmlformats.org/officeDocument/2006/relationships/tags" Target="../tags/tag210.xml" /><Relationship Id="rId17" Type="http://schemas.openxmlformats.org/officeDocument/2006/relationships/tags" Target="../tags/tag211.xml" /><Relationship Id="rId18" Type="http://schemas.openxmlformats.org/officeDocument/2006/relationships/tags" Target="../tags/tag212.xml" /><Relationship Id="rId19" Type="http://schemas.openxmlformats.org/officeDocument/2006/relationships/image" Target="../media/image15.jpeg" /><Relationship Id="rId2" Type="http://schemas.openxmlformats.org/officeDocument/2006/relationships/notesSlide" Target="../notesSlides/notesSlide18.xml" /><Relationship Id="rId20" Type="http://schemas.openxmlformats.org/officeDocument/2006/relationships/customXml" Target="../../customXml/item19.xml" /><Relationship Id="rId21" Type="http://schemas.openxmlformats.org/officeDocument/2006/relationships/tags" Target="../tags/tag213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Relationship Id="rId7" Type="http://schemas.openxmlformats.org/officeDocument/2006/relationships/tags" Target="../tags/tag201.xml" /><Relationship Id="rId8" Type="http://schemas.openxmlformats.org/officeDocument/2006/relationships/tags" Target="../tags/tag202.xml" /><Relationship Id="rId9" Type="http://schemas.openxmlformats.org/officeDocument/2006/relationships/tags" Target="../tags/tag20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14.xml" /><Relationship Id="rId4" Type="http://schemas.openxmlformats.org/officeDocument/2006/relationships/tags" Target="../tags/tag215.xml" /><Relationship Id="rId5" Type="http://schemas.openxmlformats.org/officeDocument/2006/relationships/tags" Target="../tags/tag216.xml" /><Relationship Id="rId6" Type="http://schemas.openxmlformats.org/officeDocument/2006/relationships/tags" Target="../tags/tag217.xml" /><Relationship Id="rId7" Type="http://schemas.openxmlformats.org/officeDocument/2006/relationships/customXml" Target="../../customXml/item20.xml" /><Relationship Id="rId8" Type="http://schemas.openxmlformats.org/officeDocument/2006/relationships/tags" Target="../tags/tag2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.xml" /><Relationship Id="rId11" Type="http://schemas.openxmlformats.org/officeDocument/2006/relationships/tags" Target="../tags/tag18.xml" /><Relationship Id="rId12" Type="http://schemas.openxmlformats.org/officeDocument/2006/relationships/tags" Target="../tags/tag19.xml" /><Relationship Id="rId13" Type="http://schemas.openxmlformats.org/officeDocument/2006/relationships/tags" Target="../tags/tag20.xml" /><Relationship Id="rId14" Type="http://schemas.openxmlformats.org/officeDocument/2006/relationships/tags" Target="../tags/tag21.xml" /><Relationship Id="rId15" Type="http://schemas.openxmlformats.org/officeDocument/2006/relationships/tags" Target="../tags/tag22.xml" /><Relationship Id="rId16" Type="http://schemas.openxmlformats.org/officeDocument/2006/relationships/tags" Target="../tags/tag23.xml" /><Relationship Id="rId17" Type="http://schemas.openxmlformats.org/officeDocument/2006/relationships/tags" Target="../tags/tag24.xml" /><Relationship Id="rId18" Type="http://schemas.openxmlformats.org/officeDocument/2006/relationships/tags" Target="../tags/tag25.xml" /><Relationship Id="rId19" Type="http://schemas.openxmlformats.org/officeDocument/2006/relationships/tags" Target="../tags/tag26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7.xml" /><Relationship Id="rId21" Type="http://schemas.openxmlformats.org/officeDocument/2006/relationships/tags" Target="../tags/tag28.xml" /><Relationship Id="rId22" Type="http://schemas.openxmlformats.org/officeDocument/2006/relationships/tags" Target="../tags/tag29.xml" /><Relationship Id="rId23" Type="http://schemas.openxmlformats.org/officeDocument/2006/relationships/tags" Target="../tags/tag30.xml" /><Relationship Id="rId24" Type="http://schemas.openxmlformats.org/officeDocument/2006/relationships/tags" Target="../tags/tag31.xml" /><Relationship Id="rId25" Type="http://schemas.openxmlformats.org/officeDocument/2006/relationships/tags" Target="../tags/tag32.xml" /><Relationship Id="rId26" Type="http://schemas.openxmlformats.org/officeDocument/2006/relationships/tags" Target="../tags/tag33.xml" /><Relationship Id="rId27" Type="http://schemas.openxmlformats.org/officeDocument/2006/relationships/tags" Target="../tags/tag34.xml" /><Relationship Id="rId28" Type="http://schemas.openxmlformats.org/officeDocument/2006/relationships/customXml" Target="../../customXml/item3.xml" /><Relationship Id="rId29" Type="http://schemas.openxmlformats.org/officeDocument/2006/relationships/tags" Target="../tags/tag35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tags" Target="../tags/tag14.xml" /><Relationship Id="rId8" Type="http://schemas.openxmlformats.org/officeDocument/2006/relationships/tags" Target="../tags/tag15.xml" /><Relationship Id="rId9" Type="http://schemas.openxmlformats.org/officeDocument/2006/relationships/tags" Target="../tags/tag1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6.xml" /><Relationship Id="rId11" Type="http://schemas.openxmlformats.org/officeDocument/2006/relationships/tags" Target="../tags/tag227.xml" /><Relationship Id="rId12" Type="http://schemas.openxmlformats.org/officeDocument/2006/relationships/tags" Target="../tags/tag228.xml" /><Relationship Id="rId13" Type="http://schemas.openxmlformats.org/officeDocument/2006/relationships/tags" Target="../tags/tag229.xml" /><Relationship Id="rId14" Type="http://schemas.openxmlformats.org/officeDocument/2006/relationships/tags" Target="../tags/tag230.xml" /><Relationship Id="rId15" Type="http://schemas.openxmlformats.org/officeDocument/2006/relationships/tags" Target="../tags/tag231.xml" /><Relationship Id="rId16" Type="http://schemas.openxmlformats.org/officeDocument/2006/relationships/tags" Target="../tags/tag232.xml" /><Relationship Id="rId17" Type="http://schemas.openxmlformats.org/officeDocument/2006/relationships/tags" Target="../tags/tag233.xml" /><Relationship Id="rId18" Type="http://schemas.openxmlformats.org/officeDocument/2006/relationships/tags" Target="../tags/tag234.xml" /><Relationship Id="rId19" Type="http://schemas.openxmlformats.org/officeDocument/2006/relationships/customXml" Target="../../customXml/item21.xml" /><Relationship Id="rId2" Type="http://schemas.openxmlformats.org/officeDocument/2006/relationships/notesSlide" Target="../notesSlides/notesSlide20.xml" /><Relationship Id="rId20" Type="http://schemas.openxmlformats.org/officeDocument/2006/relationships/tags" Target="../tags/tag235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tags" Target="../tags/tag224.xml" /><Relationship Id="rId9" Type="http://schemas.openxmlformats.org/officeDocument/2006/relationships/tags" Target="../tags/tag22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1.xml" /><Relationship Id="rId11" Type="http://schemas.openxmlformats.org/officeDocument/2006/relationships/image" Target="../media/image18.jpeg" /><Relationship Id="rId12" Type="http://schemas.openxmlformats.org/officeDocument/2006/relationships/tags" Target="../tags/tag242.xml" /><Relationship Id="rId13" Type="http://schemas.openxmlformats.org/officeDocument/2006/relationships/tags" Target="../tags/tag243.xml" /><Relationship Id="rId14" Type="http://schemas.openxmlformats.org/officeDocument/2006/relationships/tags" Target="../tags/tag244.xml" /><Relationship Id="rId15" Type="http://schemas.openxmlformats.org/officeDocument/2006/relationships/tags" Target="../tags/tag245.xml" /><Relationship Id="rId16" Type="http://schemas.openxmlformats.org/officeDocument/2006/relationships/tags" Target="../tags/tag246.xml" /><Relationship Id="rId17" Type="http://schemas.openxmlformats.org/officeDocument/2006/relationships/tags" Target="../tags/tag247.xml" /><Relationship Id="rId18" Type="http://schemas.openxmlformats.org/officeDocument/2006/relationships/tags" Target="../tags/tag248.xml" /><Relationship Id="rId19" Type="http://schemas.openxmlformats.org/officeDocument/2006/relationships/tags" Target="../tags/tag249.xml" /><Relationship Id="rId2" Type="http://schemas.openxmlformats.org/officeDocument/2006/relationships/notesSlide" Target="../notesSlides/notesSlide21.xml" /><Relationship Id="rId20" Type="http://schemas.openxmlformats.org/officeDocument/2006/relationships/tags" Target="../tags/tag250.xml" /><Relationship Id="rId21" Type="http://schemas.openxmlformats.org/officeDocument/2006/relationships/customXml" Target="../../customXml/item22.xml" /><Relationship Id="rId22" Type="http://schemas.openxmlformats.org/officeDocument/2006/relationships/tags" Target="../tags/tag251.xml" /><Relationship Id="rId3" Type="http://schemas.openxmlformats.org/officeDocument/2006/relationships/tags" Target="../tags/tag236.xml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tags" Target="../tags/tag239.xml" /><Relationship Id="rId7" Type="http://schemas.openxmlformats.org/officeDocument/2006/relationships/image" Target="../media/image16.jpeg" /><Relationship Id="rId8" Type="http://schemas.openxmlformats.org/officeDocument/2006/relationships/tags" Target="../tags/tag240.xml" /><Relationship Id="rId9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9.xml" /><Relationship Id="rId11" Type="http://schemas.openxmlformats.org/officeDocument/2006/relationships/customXml" Target="../../customXml/item23.xml" /><Relationship Id="rId12" Type="http://schemas.openxmlformats.org/officeDocument/2006/relationships/tags" Target="../tags/tag260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52.xml" /><Relationship Id="rId4" Type="http://schemas.openxmlformats.org/officeDocument/2006/relationships/tags" Target="../tags/tag253.xml" /><Relationship Id="rId5" Type="http://schemas.openxmlformats.org/officeDocument/2006/relationships/tags" Target="../tags/tag254.xml" /><Relationship Id="rId6" Type="http://schemas.openxmlformats.org/officeDocument/2006/relationships/tags" Target="../tags/tag255.xml" /><Relationship Id="rId7" Type="http://schemas.openxmlformats.org/officeDocument/2006/relationships/tags" Target="../tags/tag256.xml" /><Relationship Id="rId8" Type="http://schemas.openxmlformats.org/officeDocument/2006/relationships/tags" Target="../tags/tag257.xml" /><Relationship Id="rId9" Type="http://schemas.openxmlformats.org/officeDocument/2006/relationships/tags" Target="../tags/tag25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tags" Target="../tags/tag38.xml" /><Relationship Id="rId6" Type="http://schemas.openxmlformats.org/officeDocument/2006/relationships/tags" Target="../tags/tag39.xml" /><Relationship Id="rId7" Type="http://schemas.openxmlformats.org/officeDocument/2006/relationships/customXml" Target="../../customXml/item4.xml" /><Relationship Id="rId8" Type="http://schemas.openxmlformats.org/officeDocument/2006/relationships/tags" Target="../tags/tag4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8.xml" /><Relationship Id="rId11" Type="http://schemas.openxmlformats.org/officeDocument/2006/relationships/tags" Target="../tags/tag49.xml" /><Relationship Id="rId12" Type="http://schemas.openxmlformats.org/officeDocument/2006/relationships/tags" Target="../tags/tag50.xml" /><Relationship Id="rId13" Type="http://schemas.openxmlformats.org/officeDocument/2006/relationships/tags" Target="../tags/tag51.xml" /><Relationship Id="rId14" Type="http://schemas.openxmlformats.org/officeDocument/2006/relationships/tags" Target="../tags/tag52.xml" /><Relationship Id="rId15" Type="http://schemas.openxmlformats.org/officeDocument/2006/relationships/tags" Target="../tags/tag53.xml" /><Relationship Id="rId16" Type="http://schemas.openxmlformats.org/officeDocument/2006/relationships/tags" Target="../tags/tag54.xml" /><Relationship Id="rId17" Type="http://schemas.openxmlformats.org/officeDocument/2006/relationships/tags" Target="../tags/tag55.xml" /><Relationship Id="rId18" Type="http://schemas.openxmlformats.org/officeDocument/2006/relationships/tags" Target="../tags/tag56.xml" /><Relationship Id="rId19" Type="http://schemas.openxmlformats.org/officeDocument/2006/relationships/tags" Target="../tags/tag57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58.xml" /><Relationship Id="rId21" Type="http://schemas.openxmlformats.org/officeDocument/2006/relationships/tags" Target="../tags/tag59.xml" /><Relationship Id="rId22" Type="http://schemas.openxmlformats.org/officeDocument/2006/relationships/customXml" Target="../../customXml/item5.xml" /><Relationship Id="rId23" Type="http://schemas.openxmlformats.org/officeDocument/2006/relationships/tags" Target="../tags/tag60.xml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tags" Target="../tags/tag43.xml" /><Relationship Id="rId6" Type="http://schemas.openxmlformats.org/officeDocument/2006/relationships/tags" Target="../tags/tag44.xml" /><Relationship Id="rId7" Type="http://schemas.openxmlformats.org/officeDocument/2006/relationships/tags" Target="../tags/tag45.xml" /><Relationship Id="rId8" Type="http://schemas.openxmlformats.org/officeDocument/2006/relationships/tags" Target="../tags/tag46.xml" /><Relationship Id="rId9" Type="http://schemas.openxmlformats.org/officeDocument/2006/relationships/tags" Target="../tags/tag4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8.xml" /><Relationship Id="rId11" Type="http://schemas.openxmlformats.org/officeDocument/2006/relationships/tags" Target="../tags/tag69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ags" Target="../tags/tag76.xml" /><Relationship Id="rId19" Type="http://schemas.openxmlformats.org/officeDocument/2006/relationships/tags" Target="../tags/tag77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78.xml" /><Relationship Id="rId21" Type="http://schemas.openxmlformats.org/officeDocument/2006/relationships/tags" Target="../tags/tag79.xml" /><Relationship Id="rId22" Type="http://schemas.openxmlformats.org/officeDocument/2006/relationships/tags" Target="../tags/tag80.xml" /><Relationship Id="rId23" Type="http://schemas.openxmlformats.org/officeDocument/2006/relationships/tags" Target="../tags/tag81.xml" /><Relationship Id="rId24" Type="http://schemas.openxmlformats.org/officeDocument/2006/relationships/tags" Target="../tags/tag82.xml" /><Relationship Id="rId25" Type="http://schemas.openxmlformats.org/officeDocument/2006/relationships/tags" Target="../tags/tag83.xml" /><Relationship Id="rId26" Type="http://schemas.openxmlformats.org/officeDocument/2006/relationships/tags" Target="../tags/tag84.xml" /><Relationship Id="rId27" Type="http://schemas.openxmlformats.org/officeDocument/2006/relationships/tags" Target="../tags/tag85.xml" /><Relationship Id="rId28" Type="http://schemas.openxmlformats.org/officeDocument/2006/relationships/tags" Target="../tags/tag86.xml" /><Relationship Id="rId29" Type="http://schemas.openxmlformats.org/officeDocument/2006/relationships/tags" Target="../tags/tag87.xml" /><Relationship Id="rId3" Type="http://schemas.openxmlformats.org/officeDocument/2006/relationships/tags" Target="../tags/tag61.xml" /><Relationship Id="rId30" Type="http://schemas.openxmlformats.org/officeDocument/2006/relationships/customXml" Target="../../customXml/item6.xml" /><Relationship Id="rId31" Type="http://schemas.openxmlformats.org/officeDocument/2006/relationships/tags" Target="../tags/tag88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6.xml" /><Relationship Id="rId11" Type="http://schemas.openxmlformats.org/officeDocument/2006/relationships/tags" Target="../tags/tag97.xml" /><Relationship Id="rId12" Type="http://schemas.openxmlformats.org/officeDocument/2006/relationships/tags" Target="../tags/tag98.xml" /><Relationship Id="rId13" Type="http://schemas.openxmlformats.org/officeDocument/2006/relationships/tags" Target="../tags/tag99.xml" /><Relationship Id="rId14" Type="http://schemas.openxmlformats.org/officeDocument/2006/relationships/image" Target="../media/image1.jpeg" /><Relationship Id="rId15" Type="http://schemas.openxmlformats.org/officeDocument/2006/relationships/customXml" Target="../../customXml/item7.xml" /><Relationship Id="rId16" Type="http://schemas.openxmlformats.org/officeDocument/2006/relationships/tags" Target="../tags/tag100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89.xml" /><Relationship Id="rId4" Type="http://schemas.openxmlformats.org/officeDocument/2006/relationships/tags" Target="../tags/tag90.xml" /><Relationship Id="rId5" Type="http://schemas.openxmlformats.org/officeDocument/2006/relationships/tags" Target="../tags/tag91.xml" /><Relationship Id="rId6" Type="http://schemas.openxmlformats.org/officeDocument/2006/relationships/tags" Target="../tags/tag92.xml" /><Relationship Id="rId7" Type="http://schemas.openxmlformats.org/officeDocument/2006/relationships/tags" Target="../tags/tag93.xml" /><Relationship Id="rId8" Type="http://schemas.openxmlformats.org/officeDocument/2006/relationships/tags" Target="../tags/tag94.xml" /><Relationship Id="rId9" Type="http://schemas.openxmlformats.org/officeDocument/2006/relationships/tags" Target="../tags/tag9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customXml" Target="../../customXml/item8.xml" /><Relationship Id="rId8" Type="http://schemas.openxmlformats.org/officeDocument/2006/relationships/tags" Target="../tags/tag10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06.xml" /><Relationship Id="rId4" Type="http://schemas.openxmlformats.org/officeDocument/2006/relationships/tags" Target="../tags/tag107.xml" /><Relationship Id="rId5" Type="http://schemas.openxmlformats.org/officeDocument/2006/relationships/image" Target="../media/image2.jpeg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customXml" Target="../../customXml/item9.xml" /><Relationship Id="rId9" Type="http://schemas.openxmlformats.org/officeDocument/2006/relationships/tags" Target="../tags/tag11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6.xml" /><Relationship Id="rId11" Type="http://schemas.openxmlformats.org/officeDocument/2006/relationships/tags" Target="../tags/tag117.xml" /><Relationship Id="rId12" Type="http://schemas.openxmlformats.org/officeDocument/2006/relationships/tags" Target="../tags/tag118.xml" /><Relationship Id="rId13" Type="http://schemas.openxmlformats.org/officeDocument/2006/relationships/tags" Target="../tags/tag119.xml" /><Relationship Id="rId14" Type="http://schemas.openxmlformats.org/officeDocument/2006/relationships/tags" Target="../tags/tag120.xml" /><Relationship Id="rId15" Type="http://schemas.openxmlformats.org/officeDocument/2006/relationships/tags" Target="../tags/tag121.xml" /><Relationship Id="rId16" Type="http://schemas.openxmlformats.org/officeDocument/2006/relationships/tags" Target="../tags/tag122.xml" /><Relationship Id="rId17" Type="http://schemas.openxmlformats.org/officeDocument/2006/relationships/tags" Target="../tags/tag123.xml" /><Relationship Id="rId18" Type="http://schemas.openxmlformats.org/officeDocument/2006/relationships/tags" Target="../tags/tag124.xml" /><Relationship Id="rId19" Type="http://schemas.openxmlformats.org/officeDocument/2006/relationships/tags" Target="../tags/tag125.xml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126.xml" /><Relationship Id="rId21" Type="http://schemas.openxmlformats.org/officeDocument/2006/relationships/customXml" Target="../../customXml/item10.xml" /><Relationship Id="rId22" Type="http://schemas.openxmlformats.org/officeDocument/2006/relationships/tags" Target="../tags/tag127.xml" /><Relationship Id="rId3" Type="http://schemas.openxmlformats.org/officeDocument/2006/relationships/tags" Target="../tags/tag111.xml" /><Relationship Id="rId4" Type="http://schemas.openxmlformats.org/officeDocument/2006/relationships/tags" Target="../tags/tag112.xml" /><Relationship Id="rId5" Type="http://schemas.openxmlformats.org/officeDocument/2006/relationships/tags" Target="../tags/tag113.xml" /><Relationship Id="rId6" Type="http://schemas.openxmlformats.org/officeDocument/2006/relationships/tags" Target="../tags/tag114.xml" /><Relationship Id="rId7" Type="http://schemas.openxmlformats.org/officeDocument/2006/relationships/image" Target="../media/image3.jpeg" /><Relationship Id="rId8" Type="http://schemas.openxmlformats.org/officeDocument/2006/relationships/tags" Target="../tags/tag115.xml" /><Relationship Id="rId9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任意多边形: 形状 17"/>
          <p:cNvSpPr/>
          <p:nvPr/>
        </p:nvSpPr>
        <p:spPr>
          <a:xfrm rot="20726552">
            <a:off x="-138903" y="68427"/>
            <a:ext cx="2887517" cy="736445"/>
          </a:xfrm>
          <a:custGeom>
            <a:gdLst>
              <a:gd name="connsiteX0" fmla="*/ 1763028 w 2887517"/>
              <a:gd name="connsiteY0" fmla="*/ 0 h 736445"/>
              <a:gd name="connsiteX1" fmla="*/ 2887517 w 2887517"/>
              <a:gd name="connsiteY1" fmla="*/ 292017 h 736445"/>
              <a:gd name="connsiteX2" fmla="*/ 2385372 w 2887517"/>
              <a:gd name="connsiteY2" fmla="*/ 736445 h 736445"/>
              <a:gd name="connsiteX3" fmla="*/ 0 w 2887517"/>
              <a:gd name="connsiteY3" fmla="*/ 736445 h 736445"/>
              <a:gd name="connsiteX4" fmla="*/ 191246 w 2887517"/>
              <a:gd name="connsiteY4" fmla="*/ 0 h 7364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17" h="736445">
                <a:moveTo>
                  <a:pt x="1763028" y="0"/>
                </a:moveTo>
                <a:lnTo>
                  <a:pt x="2887517" y="292017"/>
                </a:lnTo>
                <a:lnTo>
                  <a:pt x="2385372" y="736445"/>
                </a:lnTo>
                <a:lnTo>
                  <a:pt x="0" y="736445"/>
                </a:lnTo>
                <a:lnTo>
                  <a:pt x="191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任意多边形: 形状 34" hidden="1"/>
          <p:cNvSpPr/>
          <p:nvPr/>
        </p:nvSpPr>
        <p:spPr>
          <a:xfrm rot="969901">
            <a:off x="-875800" y="5294932"/>
            <a:ext cx="2993417" cy="2098751"/>
          </a:xfrm>
          <a:custGeom>
            <a:gdLst>
              <a:gd name="connsiteX0" fmla="*/ 1298878 w 3584823"/>
              <a:gd name="connsiteY0" fmla="*/ 1886399 h 2513399"/>
              <a:gd name="connsiteX1" fmla="*/ 1712817 w 3584823"/>
              <a:gd name="connsiteY1" fmla="*/ 1886399 h 2513399"/>
              <a:gd name="connsiteX2" fmla="*/ 1713020 w 3584823"/>
              <a:gd name="connsiteY2" fmla="*/ 1885994 h 2513399"/>
              <a:gd name="connsiteX3" fmla="*/ 1713169 w 3584823"/>
              <a:gd name="connsiteY3" fmla="*/ 1885994 h 2513399"/>
              <a:gd name="connsiteX4" fmla="*/ 1870020 w 3584823"/>
              <a:gd name="connsiteY4" fmla="*/ 2199697 h 2513399"/>
              <a:gd name="connsiteX5" fmla="*/ 1713169 w 3584823"/>
              <a:gd name="connsiteY5" fmla="*/ 2513399 h 2513399"/>
              <a:gd name="connsiteX6" fmla="*/ 1299081 w 3584823"/>
              <a:gd name="connsiteY6" fmla="*/ 2513399 h 2513399"/>
              <a:gd name="connsiteX7" fmla="*/ 1142230 w 3584823"/>
              <a:gd name="connsiteY7" fmla="*/ 2199697 h 2513399"/>
              <a:gd name="connsiteX8" fmla="*/ 1869668 w 3584823"/>
              <a:gd name="connsiteY8" fmla="*/ 1564002 h 2513399"/>
              <a:gd name="connsiteX9" fmla="*/ 2283755 w 3584823"/>
              <a:gd name="connsiteY9" fmla="*/ 1564002 h 2513399"/>
              <a:gd name="connsiteX10" fmla="*/ 2440606 w 3584823"/>
              <a:gd name="connsiteY10" fmla="*/ 1877705 h 2513399"/>
              <a:gd name="connsiteX11" fmla="*/ 2283756 w 3584823"/>
              <a:gd name="connsiteY11" fmla="*/ 2191407 h 2513399"/>
              <a:gd name="connsiteX12" fmla="*/ 1869668 w 3584823"/>
              <a:gd name="connsiteY12" fmla="*/ 2191407 h 2513399"/>
              <a:gd name="connsiteX13" fmla="*/ 1714990 w 3584823"/>
              <a:gd name="connsiteY13" fmla="*/ 1882053 h 2513399"/>
              <a:gd name="connsiteX14" fmla="*/ 1869668 w 3584823"/>
              <a:gd name="connsiteY14" fmla="*/ 1572697 h 2513399"/>
              <a:gd name="connsiteX15" fmla="*/ 1867494 w 3584823"/>
              <a:gd name="connsiteY15" fmla="*/ 1568349 h 2513399"/>
              <a:gd name="connsiteX16" fmla="*/ 2442110 w 3584823"/>
              <a:gd name="connsiteY16" fmla="*/ 1250404 h 2513399"/>
              <a:gd name="connsiteX17" fmla="*/ 2856197 w 3584823"/>
              <a:gd name="connsiteY17" fmla="*/ 1250404 h 2513399"/>
              <a:gd name="connsiteX18" fmla="*/ 3013049 w 3584823"/>
              <a:gd name="connsiteY18" fmla="*/ 1564107 h 2513399"/>
              <a:gd name="connsiteX19" fmla="*/ 2856198 w 3584823"/>
              <a:gd name="connsiteY19" fmla="*/ 1877809 h 2513399"/>
              <a:gd name="connsiteX20" fmla="*/ 2442110 w 3584823"/>
              <a:gd name="connsiteY20" fmla="*/ 1877809 h 2513399"/>
              <a:gd name="connsiteX21" fmla="*/ 2285258 w 3584823"/>
              <a:gd name="connsiteY21" fmla="*/ 1564107 h 2513399"/>
              <a:gd name="connsiteX22" fmla="*/ 3013884 w 3584823"/>
              <a:gd name="connsiteY22" fmla="*/ 934369 h 2513399"/>
              <a:gd name="connsiteX23" fmla="*/ 3427972 w 3584823"/>
              <a:gd name="connsiteY23" fmla="*/ 934369 h 2513399"/>
              <a:gd name="connsiteX24" fmla="*/ 3584823 w 3584823"/>
              <a:gd name="connsiteY24" fmla="*/ 1248072 h 2513399"/>
              <a:gd name="connsiteX25" fmla="*/ 3427972 w 3584823"/>
              <a:gd name="connsiteY25" fmla="*/ 1561774 h 2513399"/>
              <a:gd name="connsiteX26" fmla="*/ 3013884 w 3584823"/>
              <a:gd name="connsiteY26" fmla="*/ 1561774 h 2513399"/>
              <a:gd name="connsiteX27" fmla="*/ 2857033 w 3584823"/>
              <a:gd name="connsiteY27" fmla="*/ 1248072 h 2513399"/>
              <a:gd name="connsiteX28" fmla="*/ 728413 w 3584823"/>
              <a:gd name="connsiteY28" fmla="*/ 1570604 h 2513399"/>
              <a:gd name="connsiteX29" fmla="*/ 1141879 w 3584823"/>
              <a:gd name="connsiteY29" fmla="*/ 1570605 h 2513399"/>
              <a:gd name="connsiteX30" fmla="*/ 1143391 w 3584823"/>
              <a:gd name="connsiteY30" fmla="*/ 1567581 h 2513399"/>
              <a:gd name="connsiteX31" fmla="*/ 1144013 w 3584823"/>
              <a:gd name="connsiteY31" fmla="*/ 1567581 h 2513399"/>
              <a:gd name="connsiteX32" fmla="*/ 1144225 w 3584823"/>
              <a:gd name="connsiteY32" fmla="*/ 1568004 h 2513399"/>
              <a:gd name="connsiteX33" fmla="*/ 1141878 w 3584823"/>
              <a:gd name="connsiteY33" fmla="*/ 1572697 h 2513399"/>
              <a:gd name="connsiteX34" fmla="*/ 1298518 w 3584823"/>
              <a:gd name="connsiteY34" fmla="*/ 1885976 h 2513399"/>
              <a:gd name="connsiteX35" fmla="*/ 1144013 w 3584823"/>
              <a:gd name="connsiteY35" fmla="*/ 2194986 h 2513399"/>
              <a:gd name="connsiteX36" fmla="*/ 729925 w 3584823"/>
              <a:gd name="connsiteY36" fmla="*/ 2194986 h 2513399"/>
              <a:gd name="connsiteX37" fmla="*/ 573074 w 3584823"/>
              <a:gd name="connsiteY37" fmla="*/ 1881284 h 2513399"/>
              <a:gd name="connsiteX38" fmla="*/ 1298729 w 3584823"/>
              <a:gd name="connsiteY38" fmla="*/ 1258994 h 2513399"/>
              <a:gd name="connsiteX39" fmla="*/ 1712817 w 3584823"/>
              <a:gd name="connsiteY39" fmla="*/ 1258994 h 2513399"/>
              <a:gd name="connsiteX40" fmla="*/ 1867494 w 3584823"/>
              <a:gd name="connsiteY40" fmla="*/ 1568349 h 2513399"/>
              <a:gd name="connsiteX41" fmla="*/ 1712816 w 3584823"/>
              <a:gd name="connsiteY41" fmla="*/ 1877705 h 2513399"/>
              <a:gd name="connsiteX42" fmla="*/ 1714990 w 3584823"/>
              <a:gd name="connsiteY42" fmla="*/ 1882053 h 2513399"/>
              <a:gd name="connsiteX43" fmla="*/ 1713020 w 3584823"/>
              <a:gd name="connsiteY43" fmla="*/ 1885994 h 2513399"/>
              <a:gd name="connsiteX44" fmla="*/ 1299081 w 3584823"/>
              <a:gd name="connsiteY44" fmla="*/ 1885994 h 2513399"/>
              <a:gd name="connsiteX45" fmla="*/ 1298878 w 3584823"/>
              <a:gd name="connsiteY45" fmla="*/ 1886399 h 2513399"/>
              <a:gd name="connsiteX46" fmla="*/ 1298729 w 3584823"/>
              <a:gd name="connsiteY46" fmla="*/ 1886399 h 2513399"/>
              <a:gd name="connsiteX47" fmla="*/ 1298518 w 3584823"/>
              <a:gd name="connsiteY47" fmla="*/ 1885976 h 2513399"/>
              <a:gd name="connsiteX48" fmla="*/ 1300864 w 3584823"/>
              <a:gd name="connsiteY48" fmla="*/ 1881284 h 2513399"/>
              <a:gd name="connsiteX49" fmla="*/ 1144225 w 3584823"/>
              <a:gd name="connsiteY49" fmla="*/ 1568004 h 2513399"/>
              <a:gd name="connsiteX50" fmla="*/ 727791 w 3584823"/>
              <a:gd name="connsiteY50" fmla="*/ 943199 h 2513399"/>
              <a:gd name="connsiteX51" fmla="*/ 1141879 w 3584823"/>
              <a:gd name="connsiteY51" fmla="*/ 943199 h 2513399"/>
              <a:gd name="connsiteX52" fmla="*/ 1298730 w 3584823"/>
              <a:gd name="connsiteY52" fmla="*/ 1256902 h 2513399"/>
              <a:gd name="connsiteX53" fmla="*/ 1143391 w 3584823"/>
              <a:gd name="connsiteY53" fmla="*/ 1567581 h 2513399"/>
              <a:gd name="connsiteX54" fmla="*/ 729925 w 3584823"/>
              <a:gd name="connsiteY54" fmla="*/ 1567581 h 2513399"/>
              <a:gd name="connsiteX55" fmla="*/ 728413 w 3584823"/>
              <a:gd name="connsiteY55" fmla="*/ 1570604 h 2513399"/>
              <a:gd name="connsiteX56" fmla="*/ 727791 w 3584823"/>
              <a:gd name="connsiteY56" fmla="*/ 1570605 h 2513399"/>
              <a:gd name="connsiteX57" fmla="*/ 570940 w 3584823"/>
              <a:gd name="connsiteY57" fmla="*/ 1256903 h 2513399"/>
              <a:gd name="connsiteX58" fmla="*/ 567821 w 3584823"/>
              <a:gd name="connsiteY58" fmla="*/ 627405 h 2513399"/>
              <a:gd name="connsiteX59" fmla="*/ 570939 w 3584823"/>
              <a:gd name="connsiteY59" fmla="*/ 627405 h 2513399"/>
              <a:gd name="connsiteX60" fmla="*/ 570939 w 3584823"/>
              <a:gd name="connsiteY60" fmla="*/ 627405 h 2513399"/>
              <a:gd name="connsiteX61" fmla="*/ 567821 w 3584823"/>
              <a:gd name="connsiteY61" fmla="*/ 627406 h 2513399"/>
              <a:gd name="connsiteX62" fmla="*/ 156852 w 3584823"/>
              <a:gd name="connsiteY62" fmla="*/ 627406 h 2513399"/>
              <a:gd name="connsiteX63" fmla="*/ 567821 w 3584823"/>
              <a:gd name="connsiteY63" fmla="*/ 627406 h 2513399"/>
              <a:gd name="connsiteX64" fmla="*/ 567507 w 3584823"/>
              <a:gd name="connsiteY64" fmla="*/ 628033 h 2513399"/>
              <a:gd name="connsiteX65" fmla="*/ 724358 w 3584823"/>
              <a:gd name="connsiteY65" fmla="*/ 941735 h 2513399"/>
              <a:gd name="connsiteX66" fmla="*/ 727477 w 3584823"/>
              <a:gd name="connsiteY66" fmla="*/ 941735 h 2513399"/>
              <a:gd name="connsiteX67" fmla="*/ 570940 w 3584823"/>
              <a:gd name="connsiteY67" fmla="*/ 1254810 h 2513399"/>
              <a:gd name="connsiteX68" fmla="*/ 156852 w 3584823"/>
              <a:gd name="connsiteY68" fmla="*/ 1254811 h 2513399"/>
              <a:gd name="connsiteX69" fmla="*/ 1 w 3584823"/>
              <a:gd name="connsiteY69" fmla="*/ 941109 h 2513399"/>
              <a:gd name="connsiteX70" fmla="*/ 727477 w 3584823"/>
              <a:gd name="connsiteY70" fmla="*/ 314330 h 2513399"/>
              <a:gd name="connsiteX71" fmla="*/ 1138446 w 3584823"/>
              <a:gd name="connsiteY71" fmla="*/ 314330 h 2513399"/>
              <a:gd name="connsiteX72" fmla="*/ 1295297 w 3584823"/>
              <a:gd name="connsiteY72" fmla="*/ 628033 h 2513399"/>
              <a:gd name="connsiteX73" fmla="*/ 1138446 w 3584823"/>
              <a:gd name="connsiteY73" fmla="*/ 941735 h 2513399"/>
              <a:gd name="connsiteX74" fmla="*/ 727477 w 3584823"/>
              <a:gd name="connsiteY74" fmla="*/ 941735 h 2513399"/>
              <a:gd name="connsiteX75" fmla="*/ 727790 w 3584823"/>
              <a:gd name="connsiteY75" fmla="*/ 941108 h 2513399"/>
              <a:gd name="connsiteX76" fmla="*/ 570939 w 3584823"/>
              <a:gd name="connsiteY76" fmla="*/ 627405 h 2513399"/>
              <a:gd name="connsiteX77" fmla="*/ 570939 w 3584823"/>
              <a:gd name="connsiteY77" fmla="*/ 627405 h 2513399"/>
              <a:gd name="connsiteX78" fmla="*/ 156851 w 3584823"/>
              <a:gd name="connsiteY78" fmla="*/ 0 h 2513399"/>
              <a:gd name="connsiteX79" fmla="*/ 570939 w 3584823"/>
              <a:gd name="connsiteY79" fmla="*/ 0 h 2513399"/>
              <a:gd name="connsiteX80" fmla="*/ 727790 w 3584823"/>
              <a:gd name="connsiteY80" fmla="*/ 313703 h 2513399"/>
              <a:gd name="connsiteX81" fmla="*/ 727477 w 3584823"/>
              <a:gd name="connsiteY81" fmla="*/ 314330 h 2513399"/>
              <a:gd name="connsiteX82" fmla="*/ 724358 w 3584823"/>
              <a:gd name="connsiteY82" fmla="*/ 314330 h 2513399"/>
              <a:gd name="connsiteX83" fmla="*/ 567821 w 3584823"/>
              <a:gd name="connsiteY83" fmla="*/ 627405 h 2513399"/>
              <a:gd name="connsiteX84" fmla="*/ 156852 w 3584823"/>
              <a:gd name="connsiteY84" fmla="*/ 627405 h 2513399"/>
              <a:gd name="connsiteX85" fmla="*/ 156852 w 3584823"/>
              <a:gd name="connsiteY85" fmla="*/ 627406 h 2513399"/>
              <a:gd name="connsiteX86" fmla="*/ 156851 w 3584823"/>
              <a:gd name="connsiteY86" fmla="*/ 627406 h 2513399"/>
              <a:gd name="connsiteX87" fmla="*/ 0 w 3584823"/>
              <a:gd name="connsiteY87" fmla="*/ 313704 h 25133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584823" h="2513399">
                <a:moveTo>
                  <a:pt x="1298878" y="1886399"/>
                </a:moveTo>
                <a:lnTo>
                  <a:pt x="1712817" y="1886399"/>
                </a:lnTo>
                <a:lnTo>
                  <a:pt x="1713020" y="1885994"/>
                </a:lnTo>
                <a:lnTo>
                  <a:pt x="1713169" y="1885994"/>
                </a:lnTo>
                <a:lnTo>
                  <a:pt x="1870020" y="2199697"/>
                </a:lnTo>
                <a:lnTo>
                  <a:pt x="1713169" y="2513399"/>
                </a:lnTo>
                <a:lnTo>
                  <a:pt x="1299081" y="2513399"/>
                </a:lnTo>
                <a:lnTo>
                  <a:pt x="1142230" y="2199697"/>
                </a:lnTo>
                <a:close/>
                <a:moveTo>
                  <a:pt x="1869668" y="1564002"/>
                </a:moveTo>
                <a:lnTo>
                  <a:pt x="2283755" y="1564002"/>
                </a:lnTo>
                <a:lnTo>
                  <a:pt x="2440606" y="1877705"/>
                </a:lnTo>
                <a:lnTo>
                  <a:pt x="2283756" y="2191407"/>
                </a:lnTo>
                <a:lnTo>
                  <a:pt x="1869668" y="2191407"/>
                </a:lnTo>
                <a:lnTo>
                  <a:pt x="1714990" y="1882053"/>
                </a:lnTo>
                <a:lnTo>
                  <a:pt x="1869668" y="1572697"/>
                </a:lnTo>
                <a:lnTo>
                  <a:pt x="1867494" y="1568349"/>
                </a:lnTo>
                <a:close/>
                <a:moveTo>
                  <a:pt x="2442110" y="1250404"/>
                </a:moveTo>
                <a:lnTo>
                  <a:pt x="2856197" y="1250404"/>
                </a:lnTo>
                <a:lnTo>
                  <a:pt x="3013049" y="1564107"/>
                </a:lnTo>
                <a:lnTo>
                  <a:pt x="2856198" y="1877809"/>
                </a:lnTo>
                <a:lnTo>
                  <a:pt x="2442110" y="1877809"/>
                </a:lnTo>
                <a:lnTo>
                  <a:pt x="2285258" y="1564107"/>
                </a:lnTo>
                <a:close/>
                <a:moveTo>
                  <a:pt x="3013884" y="934369"/>
                </a:moveTo>
                <a:lnTo>
                  <a:pt x="3427972" y="934369"/>
                </a:lnTo>
                <a:lnTo>
                  <a:pt x="3584823" y="1248072"/>
                </a:lnTo>
                <a:lnTo>
                  <a:pt x="3427972" y="1561774"/>
                </a:lnTo>
                <a:lnTo>
                  <a:pt x="3013884" y="1561774"/>
                </a:lnTo>
                <a:lnTo>
                  <a:pt x="2857033" y="1248072"/>
                </a:lnTo>
                <a:close/>
                <a:moveTo>
                  <a:pt x="728413" y="1570604"/>
                </a:moveTo>
                <a:lnTo>
                  <a:pt x="1141879" y="1570605"/>
                </a:lnTo>
                <a:lnTo>
                  <a:pt x="1143391" y="1567581"/>
                </a:lnTo>
                <a:lnTo>
                  <a:pt x="1144013" y="1567581"/>
                </a:lnTo>
                <a:lnTo>
                  <a:pt x="1144225" y="1568004"/>
                </a:lnTo>
                <a:lnTo>
                  <a:pt x="1141878" y="1572697"/>
                </a:lnTo>
                <a:lnTo>
                  <a:pt x="1298518" y="1885976"/>
                </a:lnTo>
                <a:lnTo>
                  <a:pt x="1144013" y="2194986"/>
                </a:lnTo>
                <a:lnTo>
                  <a:pt x="729925" y="2194986"/>
                </a:lnTo>
                <a:lnTo>
                  <a:pt x="573074" y="1881284"/>
                </a:lnTo>
                <a:close/>
                <a:moveTo>
                  <a:pt x="1298729" y="1258994"/>
                </a:moveTo>
                <a:lnTo>
                  <a:pt x="1712817" y="1258994"/>
                </a:lnTo>
                <a:lnTo>
                  <a:pt x="1867494" y="1568349"/>
                </a:lnTo>
                <a:lnTo>
                  <a:pt x="1712816" y="1877705"/>
                </a:lnTo>
                <a:lnTo>
                  <a:pt x="1714990" y="1882053"/>
                </a:lnTo>
                <a:lnTo>
                  <a:pt x="1713020" y="1885994"/>
                </a:lnTo>
                <a:lnTo>
                  <a:pt x="1299081" y="1885994"/>
                </a:lnTo>
                <a:lnTo>
                  <a:pt x="1298878" y="1886399"/>
                </a:lnTo>
                <a:lnTo>
                  <a:pt x="1298729" y="1886399"/>
                </a:lnTo>
                <a:lnTo>
                  <a:pt x="1298518" y="1885976"/>
                </a:lnTo>
                <a:lnTo>
                  <a:pt x="1300864" y="1881284"/>
                </a:lnTo>
                <a:lnTo>
                  <a:pt x="1144225" y="1568004"/>
                </a:lnTo>
                <a:close/>
                <a:moveTo>
                  <a:pt x="727791" y="943199"/>
                </a:moveTo>
                <a:lnTo>
                  <a:pt x="1141879" y="943199"/>
                </a:lnTo>
                <a:lnTo>
                  <a:pt x="1298730" y="1256902"/>
                </a:lnTo>
                <a:lnTo>
                  <a:pt x="1143391" y="1567581"/>
                </a:lnTo>
                <a:lnTo>
                  <a:pt x="729925" y="1567581"/>
                </a:lnTo>
                <a:lnTo>
                  <a:pt x="728413" y="1570604"/>
                </a:lnTo>
                <a:lnTo>
                  <a:pt x="727791" y="1570605"/>
                </a:lnTo>
                <a:lnTo>
                  <a:pt x="570940" y="1256903"/>
                </a:lnTo>
                <a:close/>
                <a:moveTo>
                  <a:pt x="567821" y="627405"/>
                </a:moveTo>
                <a:lnTo>
                  <a:pt x="570939" y="627405"/>
                </a:lnTo>
                <a:lnTo>
                  <a:pt x="570939" y="627405"/>
                </a:lnTo>
                <a:lnTo>
                  <a:pt x="567821" y="627406"/>
                </a:lnTo>
                <a:close/>
                <a:moveTo>
                  <a:pt x="156852" y="627406"/>
                </a:moveTo>
                <a:lnTo>
                  <a:pt x="567821" y="627406"/>
                </a:lnTo>
                <a:lnTo>
                  <a:pt x="567507" y="628033"/>
                </a:lnTo>
                <a:lnTo>
                  <a:pt x="724358" y="941735"/>
                </a:lnTo>
                <a:lnTo>
                  <a:pt x="727477" y="941735"/>
                </a:lnTo>
                <a:lnTo>
                  <a:pt x="570940" y="1254810"/>
                </a:lnTo>
                <a:lnTo>
                  <a:pt x="156852" y="1254811"/>
                </a:lnTo>
                <a:lnTo>
                  <a:pt x="1" y="941109"/>
                </a:lnTo>
                <a:close/>
                <a:moveTo>
                  <a:pt x="727477" y="314330"/>
                </a:moveTo>
                <a:lnTo>
                  <a:pt x="1138446" y="314330"/>
                </a:lnTo>
                <a:lnTo>
                  <a:pt x="1295297" y="628033"/>
                </a:lnTo>
                <a:lnTo>
                  <a:pt x="1138446" y="941735"/>
                </a:lnTo>
                <a:lnTo>
                  <a:pt x="727477" y="941735"/>
                </a:lnTo>
                <a:lnTo>
                  <a:pt x="727790" y="941108"/>
                </a:lnTo>
                <a:lnTo>
                  <a:pt x="570939" y="627405"/>
                </a:lnTo>
                <a:lnTo>
                  <a:pt x="570939" y="627405"/>
                </a:lnTo>
                <a:close/>
                <a:moveTo>
                  <a:pt x="156851" y="0"/>
                </a:moveTo>
                <a:lnTo>
                  <a:pt x="570939" y="0"/>
                </a:lnTo>
                <a:lnTo>
                  <a:pt x="727790" y="313703"/>
                </a:lnTo>
                <a:lnTo>
                  <a:pt x="727477" y="314330"/>
                </a:lnTo>
                <a:lnTo>
                  <a:pt x="724358" y="314330"/>
                </a:lnTo>
                <a:lnTo>
                  <a:pt x="567821" y="627405"/>
                </a:lnTo>
                <a:lnTo>
                  <a:pt x="156852" y="627405"/>
                </a:lnTo>
                <a:lnTo>
                  <a:pt x="156852" y="627406"/>
                </a:lnTo>
                <a:lnTo>
                  <a:pt x="156851" y="627406"/>
                </a:lnTo>
                <a:lnTo>
                  <a:pt x="0" y="313704"/>
                </a:lnTo>
                <a:close/>
              </a:path>
            </a:pathLst>
          </a:custGeom>
          <a:noFill/>
          <a:ln w="3175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rot="20726552">
            <a:off x="-84805" y="91980"/>
            <a:ext cx="1524862" cy="480034"/>
          </a:xfrm>
          <a:custGeom>
            <a:gdLst>
              <a:gd name="connsiteX0" fmla="*/ 1159031 w 1524862"/>
              <a:gd name="connsiteY0" fmla="*/ 0 h 480034"/>
              <a:gd name="connsiteX1" fmla="*/ 1524862 w 1524862"/>
              <a:gd name="connsiteY1" fmla="*/ 95002 h 480034"/>
              <a:gd name="connsiteX2" fmla="*/ 1154989 w 1524862"/>
              <a:gd name="connsiteY2" fmla="*/ 480034 h 480034"/>
              <a:gd name="connsiteX3" fmla="*/ 0 w 1524862"/>
              <a:gd name="connsiteY3" fmla="*/ 480034 h 480034"/>
              <a:gd name="connsiteX4" fmla="*/ 124659 w 1524862"/>
              <a:gd name="connsiteY4" fmla="*/ 0 h 480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62" h="480034">
                <a:moveTo>
                  <a:pt x="1159031" y="0"/>
                </a:moveTo>
                <a:lnTo>
                  <a:pt x="1524862" y="95002"/>
                </a:lnTo>
                <a:lnTo>
                  <a:pt x="1154989" y="480034"/>
                </a:lnTo>
                <a:lnTo>
                  <a:pt x="0" y="480034"/>
                </a:lnTo>
                <a:lnTo>
                  <a:pt x="124659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 rot="20726552">
            <a:off x="842680" y="304305"/>
            <a:ext cx="2498874" cy="606855"/>
          </a:xfrm>
          <a:custGeom>
            <a:gdLst>
              <a:gd name="connsiteX0" fmla="*/ 1915692 w 2498874"/>
              <a:gd name="connsiteY0" fmla="*/ 0 h 606855"/>
              <a:gd name="connsiteX1" fmla="*/ 2498874 w 2498874"/>
              <a:gd name="connsiteY1" fmla="*/ 151445 h 606855"/>
              <a:gd name="connsiteX2" fmla="*/ 1984321 w 2498874"/>
              <a:gd name="connsiteY2" fmla="*/ 606855 h 606855"/>
              <a:gd name="connsiteX3" fmla="*/ 0 w 2498874"/>
              <a:gd name="connsiteY3" fmla="*/ 606855 h 606855"/>
              <a:gd name="connsiteX4" fmla="*/ 582968 w 2498874"/>
              <a:gd name="connsiteY4" fmla="*/ 0 h 6068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74" h="606855">
                <a:moveTo>
                  <a:pt x="1915692" y="0"/>
                </a:moveTo>
                <a:lnTo>
                  <a:pt x="2498874" y="151445"/>
                </a:lnTo>
                <a:lnTo>
                  <a:pt x="1984321" y="606855"/>
                </a:lnTo>
                <a:lnTo>
                  <a:pt x="0" y="606855"/>
                </a:lnTo>
                <a:lnTo>
                  <a:pt x="582968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rot="20726552">
            <a:off x="-87207" y="5993661"/>
            <a:ext cx="1654734" cy="845701"/>
          </a:xfrm>
          <a:custGeom>
            <a:gdLst>
              <a:gd name="connsiteX0" fmla="*/ 1654734 w 1654734"/>
              <a:gd name="connsiteY0" fmla="*/ 0 h 845701"/>
              <a:gd name="connsiteX1" fmla="*/ 699205 w 1654734"/>
              <a:gd name="connsiteY1" fmla="*/ 845701 h 845701"/>
              <a:gd name="connsiteX2" fmla="*/ 0 w 1654734"/>
              <a:gd name="connsiteY2" fmla="*/ 664126 h 845701"/>
              <a:gd name="connsiteX3" fmla="*/ 172466 w 1654734"/>
              <a:gd name="connsiteY3" fmla="*/ 0 h 845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733" h="845701">
                <a:moveTo>
                  <a:pt x="1654734" y="0"/>
                </a:moveTo>
                <a:lnTo>
                  <a:pt x="699205" y="845701"/>
                </a:lnTo>
                <a:lnTo>
                  <a:pt x="0" y="664126"/>
                </a:lnTo>
                <a:lnTo>
                  <a:pt x="1724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 rot="20726552">
            <a:off x="-65175" y="5905838"/>
            <a:ext cx="826744" cy="412999"/>
          </a:xfrm>
          <a:custGeom>
            <a:gdLst>
              <a:gd name="connsiteX0" fmla="*/ 826744 w 826744"/>
              <a:gd name="connsiteY0" fmla="*/ 0 h 412999"/>
              <a:gd name="connsiteX1" fmla="*/ 360110 w 826744"/>
              <a:gd name="connsiteY1" fmla="*/ 412999 h 412999"/>
              <a:gd name="connsiteX2" fmla="*/ 0 w 826744"/>
              <a:gd name="connsiteY2" fmla="*/ 412999 h 412999"/>
              <a:gd name="connsiteX3" fmla="*/ 107251 w 826744"/>
              <a:gd name="connsiteY3" fmla="*/ 0 h 412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44" h="412999">
                <a:moveTo>
                  <a:pt x="826744" y="0"/>
                </a:moveTo>
                <a:lnTo>
                  <a:pt x="360110" y="412999"/>
                </a:lnTo>
                <a:lnTo>
                  <a:pt x="0" y="412999"/>
                </a:lnTo>
                <a:lnTo>
                  <a:pt x="107251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 rot="20726552">
            <a:off x="10376285" y="6626819"/>
            <a:ext cx="1900494" cy="462356"/>
          </a:xfrm>
          <a:custGeom>
            <a:gdLst>
              <a:gd name="connsiteX0" fmla="*/ 1253489 w 1253489"/>
              <a:gd name="connsiteY0" fmla="*/ 0 h 304951"/>
              <a:gd name="connsiteX1" fmla="*/ 1174297 w 1253489"/>
              <a:gd name="connsiteY1" fmla="*/ 304951 h 304951"/>
              <a:gd name="connsiteX2" fmla="*/ 0 w 1253489"/>
              <a:gd name="connsiteY2" fmla="*/ 0 h 3049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3489" h="304951">
                <a:moveTo>
                  <a:pt x="1253489" y="0"/>
                </a:moveTo>
                <a:lnTo>
                  <a:pt x="1174297" y="304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线条2"/>
          <p:cNvSpPr/>
          <p:nvPr>
            <p:custDataLst>
              <p:tags r:id="rId3"/>
            </p:custDataLst>
          </p:nvPr>
        </p:nvSpPr>
        <p:spPr>
          <a:xfrm>
            <a:off x="8830095" y="3853392"/>
            <a:ext cx="358222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线条1"/>
          <p:cNvSpPr/>
          <p:nvPr>
            <p:custDataLst>
              <p:tags r:id="rId4"/>
            </p:custDataLst>
          </p:nvPr>
        </p:nvSpPr>
        <p:spPr>
          <a:xfrm>
            <a:off x="3003683" y="3853392"/>
            <a:ext cx="361086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平行四边形 3"/>
          <p:cNvSpPr/>
          <p:nvPr>
            <p:custDataLst>
              <p:tags r:id="rId5"/>
            </p:custDataLst>
          </p:nvPr>
        </p:nvSpPr>
        <p:spPr>
          <a:xfrm>
            <a:off x="5306600" y="4569352"/>
            <a:ext cx="3372383" cy="563135"/>
          </a:xfrm>
          <a:prstGeom prst="parallelogram">
            <a:avLst/>
          </a:prstGeom>
          <a:solidFill>
            <a:schemeClr val="tx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/>
          <p:cNvSpPr/>
          <p:nvPr>
            <p:custDataLst>
              <p:tags r:id="rId6"/>
            </p:custDataLst>
          </p:nvPr>
        </p:nvSpPr>
        <p:spPr>
          <a:xfrm>
            <a:off x="3243916" y="4569353"/>
            <a:ext cx="2730559" cy="563134"/>
          </a:xfrm>
          <a:prstGeom prst="parallelogram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1"/>
          <p:cNvSpPr txBox="1"/>
          <p:nvPr>
            <p:custDataLst>
              <p:tags r:id="rId7"/>
            </p:custDataLst>
          </p:nvPr>
        </p:nvSpPr>
        <p:spPr>
          <a:xfrm>
            <a:off x="3693273" y="3551556"/>
            <a:ext cx="4805454" cy="68173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Exploring the Social Impact of the 996 Work System in Depth</a:t>
            </a:r>
          </a:p>
        </p:txBody>
      </p:sp>
      <p:sp>
        <p:nvSpPr>
          <p:cNvPr id="9" name="Text2"/>
          <p:cNvSpPr txBox="1"/>
          <p:nvPr>
            <p:custDataLst>
              <p:tags r:id="rId8"/>
            </p:custDataLst>
          </p:nvPr>
        </p:nvSpPr>
        <p:spPr>
          <a:xfrm>
            <a:off x="3376477" y="4666755"/>
            <a:ext cx="2519072" cy="387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zh-CN" altLang="en-US" sz="1600" b="1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3"/>
          <p:cNvSpPr txBox="1"/>
          <p:nvPr>
            <p:custDataLst>
              <p:tags r:id="rId9"/>
            </p:custDataLst>
          </p:nvPr>
        </p:nvSpPr>
        <p:spPr>
          <a:xfrm>
            <a:off x="6217526" y="4653927"/>
            <a:ext cx="2139480" cy="39878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>
                <a:solidFill>
                  <a:schemeClr val="accent1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12" name="Text4"/>
          <p:cNvSpPr txBox="1"/>
          <p:nvPr>
            <p:custDataLst>
              <p:tags r:id="rId10"/>
            </p:custDataLst>
          </p:nvPr>
        </p:nvSpPr>
        <p:spPr>
          <a:xfrm>
            <a:off x="539750" y="1221740"/>
            <a:ext cx="11112500" cy="2084705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深入探讨996工作制度的社会影响</a:t>
            </a:r>
          </a:p>
        </p:txBody>
      </p:sp>
    </p:spTree>
    <p:custDataLst>
      <p:custData r:id="rId11"/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996工作制度的社会反响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The Social Response to the 996 Work System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!!平滑3"/>
          <p:cNvSpPr/>
          <p:nvPr>
            <p:custDataLst>
              <p:tags r:id="rId3"/>
            </p:custDataLst>
          </p:nvPr>
        </p:nvSpPr>
        <p:spPr>
          <a:xfrm>
            <a:off x="7772400" y="3637279"/>
            <a:ext cx="4419600" cy="2525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" panose="020b0500000000000000" pitchFamily="34" charset="-122"/>
            </a:endParaRPr>
          </a:p>
          <a:p>
            <a:pPr algn="ctr"/>
            <a:endParaRPr lang="en-US" sz="135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5" name="Shape1">
            <a:extLst>
              <a:ext uri="{FF2B5EF4-FFF2-40B4-BE49-F238E27FC236}">
                <a16:creationId xmlns:a16="http://schemas.microsoft.com/office/drawing/2014/main" id="{F01F950E-359C-5BD7-70E7-5AE0E6CC2B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70799" y="375920"/>
            <a:ext cx="4144731" cy="6141719"/>
          </a:xfrm>
          <a:prstGeom prst="roundRect">
            <a:avLst>
              <a:gd name="adj" fmla="val 2298"/>
            </a:avLst>
          </a:prstGeom>
          <a:blipFill>
            <a:blip r:embed="rId5"/>
            <a:stretch>
              <a:fillRect l="-61179" r="-611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C243A934-CC9E-0162-4066-8CE5BC40C6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5445" y="471145"/>
            <a:ext cx="6900163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支持者立场概述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F7E9BD41-1E8F-F8C8-8816-8F6BA23522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5270" y="1968168"/>
            <a:ext cx="6909059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1.初期资金积累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996工作制在创业初期助力企业快速积累资金，据调查，实施996的企业初期业绩增长20%，为高薪与晋升奠定基础。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2.薪资水平提升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支持者称，996工作制下员工薪资平均高出同行业15%，为追求高薪者提供了职业发展捷径，促进个人经济提升。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3.职业发展加速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通过996工作制，员工有更多机会展现能力，数据显示，快速晋升通道中，996工作制参与者占比高达60%，推动个人与企业共赢。</a:t>
            </a:r>
          </a:p>
        </p:txBody>
      </p:sp>
    </p:spTree>
    <p:custDataLst>
      <p:custData r:id="rId8"/>
      <p:tags r:id="rId9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" name="矩形 134"/>
          <p:cNvSpPr/>
          <p:nvPr>
            <p:custDataLst>
              <p:tags r:id="rId3"/>
            </p:custDataLst>
          </p:nvPr>
        </p:nvSpPr>
        <p:spPr>
          <a:xfrm>
            <a:off x="728000" y="1169122"/>
            <a:ext cx="4337050" cy="498475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958A5622-CFDD-0462-2717-E8AEAD9621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53811" y="2009703"/>
            <a:ext cx="5347349" cy="431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1.剥削员工时间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996工作制延长工作时间，据调查，员工平均加班时长超2小时/天，构成对员工时间的剥削，应恢复合理工时。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2.身心健康受损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长时间工作导致员工身心俱疲，研究显示，长期996员工抑郁率增30%，需重视员工休息与健康，遵守劳动法。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3.生产效率下滑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过度工作降低工作效率，数据分析显示，连续加班一周后，员工效率下降15%，保障休息可提升整体产出。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4.违背劳动法规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996工作制超出法定工作时间，违反《劳动法》规定，建议企业合法合规经营，保障员工权益，共创和谐劳动关系。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0067430C-FA3D-C33B-2ADA-2A9DA0226F8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32644" y="533819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反对者批评观点</a:t>
            </a:r>
          </a:p>
        </p:txBody>
      </p:sp>
      <p:sp>
        <p:nvSpPr>
          <p:cNvPr id="14" name="Shape1">
            <a:extLst>
              <a:ext uri="{FF2B5EF4-FFF2-40B4-BE49-F238E27FC236}">
                <a16:creationId xmlns:a16="http://schemas.microsoft.com/office/drawing/2014/main" id="{505CF59E-736B-7FAA-7314-B137051DE27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2772" y="695533"/>
            <a:ext cx="4538410" cy="5208607"/>
          </a:xfrm>
          <a:prstGeom prst="roundRect">
            <a:avLst>
              <a:gd name="adj" fmla="val 2038"/>
            </a:avLst>
          </a:prstGeom>
          <a:blipFill>
            <a:blip r:embed="rId7"/>
            <a:stretch>
              <a:fillRect l="-35904" r="-359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8"/>
      <p:tags r:id="rId9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996工作制度的法律风险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Legal Risks of the 996 Work System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!!平滑8"/>
          <p:cNvSpPr/>
          <p:nvPr userDrawn="1">
            <p:custDataLst>
              <p:tags r:id="rId3"/>
            </p:custDataLst>
          </p:nvPr>
        </p:nvSpPr>
        <p:spPr>
          <a:xfrm flipH="1">
            <a:off x="5175884" y="-1"/>
            <a:ext cx="7016116" cy="4601029"/>
          </a:xfrm>
          <a:prstGeom prst="diagStripe">
            <a:avLst/>
          </a:prstGeom>
          <a:solidFill>
            <a:schemeClr val="accent1"/>
          </a:solidFill>
          <a:ln>
            <a:noFill/>
          </a:ln>
          <a:effectLst>
            <a:outerShdw blurRad="5334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584C03D8-EA5B-75E0-3AD1-A138DD56A6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30109" y="1"/>
            <a:ext cx="2995732" cy="2389267"/>
          </a:xfrm>
          <a:custGeom>
            <a:gdLst>
              <a:gd name="connsiteX0" fmla="*/ 68798 w 2995732"/>
              <a:gd name="connsiteY0" fmla="*/ 0 h 2389267"/>
              <a:gd name="connsiteX1" fmla="*/ 2926155 w 2995732"/>
              <a:gd name="connsiteY1" fmla="*/ 0 h 2389267"/>
              <a:gd name="connsiteX2" fmla="*/ 2974253 w 2995732"/>
              <a:gd name="connsiteY2" fmla="*/ 114833 h 2389267"/>
              <a:gd name="connsiteX3" fmla="*/ 2995732 w 2995732"/>
              <a:gd name="connsiteY3" fmla="*/ 275248 h 2389267"/>
              <a:gd name="connsiteX4" fmla="*/ 2995732 w 2995732"/>
              <a:gd name="connsiteY4" fmla="*/ 1274153 h 2389267"/>
              <a:gd name="connsiteX5" fmla="*/ 2683968 w 2995732"/>
              <a:gd name="connsiteY5" fmla="*/ 1807579 h 2389267"/>
              <a:gd name="connsiteX6" fmla="*/ 1808996 w 2995732"/>
              <a:gd name="connsiteY6" fmla="*/ 2307349 h 2389267"/>
              <a:gd name="connsiteX7" fmla="*/ 1186737 w 2995732"/>
              <a:gd name="connsiteY7" fmla="*/ 2307349 h 2389267"/>
              <a:gd name="connsiteX8" fmla="*/ 311130 w 2995732"/>
              <a:gd name="connsiteY8" fmla="*/ 1807579 h 2389267"/>
              <a:gd name="connsiteX9" fmla="*/ 0 w 2995732"/>
              <a:gd name="connsiteY9" fmla="*/ 1274153 h 2389267"/>
              <a:gd name="connsiteX10" fmla="*/ 0 w 2995732"/>
              <a:gd name="connsiteY10" fmla="*/ 275248 h 2389267"/>
              <a:gd name="connsiteX11" fmla="*/ 21380 w 2995732"/>
              <a:gd name="connsiteY11" fmla="*/ 113493 h 23892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5732" h="2389267">
                <a:moveTo>
                  <a:pt x="68798" y="0"/>
                </a:moveTo>
                <a:lnTo>
                  <a:pt x="2926155" y="0"/>
                </a:lnTo>
                <a:lnTo>
                  <a:pt x="2974253" y="114833"/>
                </a:lnTo>
                <a:cubicBezTo>
                  <a:pt x="2988351" y="166578"/>
                  <a:pt x="2995732" y="220476"/>
                  <a:pt x="2995732" y="275248"/>
                </a:cubicBezTo>
                <a:lnTo>
                  <a:pt x="2995732" y="1274153"/>
                </a:lnTo>
                <a:cubicBezTo>
                  <a:pt x="2995732" y="1496414"/>
                  <a:pt x="2877630" y="1698354"/>
                  <a:pt x="2683968" y="1807579"/>
                </a:cubicBezTo>
                <a:lnTo>
                  <a:pt x="1808996" y="2307349"/>
                </a:lnTo>
                <a:cubicBezTo>
                  <a:pt x="1615333" y="2416574"/>
                  <a:pt x="1380399" y="2416574"/>
                  <a:pt x="1186737" y="2307349"/>
                </a:cubicBezTo>
                <a:lnTo>
                  <a:pt x="311130" y="1807579"/>
                </a:lnTo>
                <a:cubicBezTo>
                  <a:pt x="117467" y="1698354"/>
                  <a:pt x="0" y="1493238"/>
                  <a:pt x="0" y="1274153"/>
                </a:cubicBezTo>
                <a:lnTo>
                  <a:pt x="0" y="275248"/>
                </a:lnTo>
                <a:cubicBezTo>
                  <a:pt x="0" y="219682"/>
                  <a:pt x="7342" y="165387"/>
                  <a:pt x="21380" y="113493"/>
                </a:cubicBezTo>
                <a:close/>
              </a:path>
            </a:pathLst>
          </a:custGeom>
          <a:blipFill>
            <a:blip r:embed="rId5"/>
            <a:stretch>
              <a:fillRect l="-9981" r="-9981"/>
            </a:stretch>
          </a:blipFill>
          <a:ln>
            <a:noFill/>
          </a:ln>
          <a:effectLst>
            <a:outerShdw blurRad="533400" sx="102000" sy="102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2"/>
          <p:cNvSpPr/>
          <p:nvPr>
            <p:custDataLst>
              <p:tags r:id="rId6"/>
            </p:custDataLst>
          </p:nvPr>
        </p:nvSpPr>
        <p:spPr>
          <a:xfrm>
            <a:off x="7126039" y="888682"/>
            <a:ext cx="2995732" cy="3229136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18" h="5085">
                <a:moveTo>
                  <a:pt x="2359" y="0"/>
                </a:moveTo>
                <a:cubicBezTo>
                  <a:pt x="2528" y="0"/>
                  <a:pt x="2697" y="43"/>
                  <a:pt x="2849" y="129"/>
                </a:cubicBezTo>
                <a:lnTo>
                  <a:pt x="4227" y="916"/>
                </a:lnTo>
                <a:cubicBezTo>
                  <a:pt x="4532" y="1088"/>
                  <a:pt x="4718" y="1411"/>
                  <a:pt x="4718" y="1756"/>
                </a:cubicBezTo>
                <a:lnTo>
                  <a:pt x="4718" y="3329"/>
                </a:lnTo>
                <a:cubicBezTo>
                  <a:pt x="4718" y="3679"/>
                  <a:pt x="4532" y="3997"/>
                  <a:pt x="4227" y="4169"/>
                </a:cubicBezTo>
                <a:lnTo>
                  <a:pt x="2849" y="4956"/>
                </a:lnTo>
                <a:cubicBezTo>
                  <a:pt x="2544" y="5128"/>
                  <a:pt x="2174" y="5128"/>
                  <a:pt x="1869" y="4956"/>
                </a:cubicBezTo>
                <a:lnTo>
                  <a:pt x="490" y="4169"/>
                </a:lnTo>
                <a:cubicBezTo>
                  <a:pt x="185" y="3997"/>
                  <a:pt x="0" y="3674"/>
                  <a:pt x="0" y="3329"/>
                </a:cubicBezTo>
                <a:lnTo>
                  <a:pt x="0" y="1756"/>
                </a:lnTo>
                <a:cubicBezTo>
                  <a:pt x="0" y="1406"/>
                  <a:pt x="185" y="1088"/>
                  <a:pt x="490" y="916"/>
                </a:cubicBezTo>
                <a:lnTo>
                  <a:pt x="1869" y="129"/>
                </a:lnTo>
                <a:cubicBezTo>
                  <a:pt x="2021" y="43"/>
                  <a:pt x="2190" y="0"/>
                  <a:pt x="2359" y="0"/>
                </a:cubicBezTo>
                <a:close/>
              </a:path>
            </a:pathLst>
          </a:custGeom>
          <a:blipFill>
            <a:blip r:embed="rId7"/>
            <a:stretch>
              <a:fillRect l="-30875" r="-30875"/>
            </a:stretch>
          </a:blipFill>
          <a:ln>
            <a:noFill/>
          </a:ln>
          <a:effectLst>
            <a:outerShdw blurRad="533400" sx="102000" sy="102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64006D66-8ABA-2994-CA17-92F3C684E69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121970" y="2503488"/>
            <a:ext cx="2070031" cy="3229135"/>
          </a:xfrm>
          <a:custGeom>
            <a:gdLst>
              <a:gd name="connsiteX0" fmla="*/ 1497866 w 2070031"/>
              <a:gd name="connsiteY0" fmla="*/ 0 h 3229135"/>
              <a:gd name="connsiteX1" fmla="*/ 1808995 w 2070031"/>
              <a:gd name="connsiteY1" fmla="*/ 81919 h 3229135"/>
              <a:gd name="connsiteX2" fmla="*/ 2070031 w 2070031"/>
              <a:gd name="connsiteY2" fmla="*/ 231019 h 3229135"/>
              <a:gd name="connsiteX3" fmla="*/ 2070031 w 2070031"/>
              <a:gd name="connsiteY3" fmla="*/ 2998118 h 3229135"/>
              <a:gd name="connsiteX4" fmla="*/ 1808995 w 2070031"/>
              <a:gd name="connsiteY4" fmla="*/ 3147217 h 3229135"/>
              <a:gd name="connsiteX5" fmla="*/ 1186737 w 2070031"/>
              <a:gd name="connsiteY5" fmla="*/ 3147217 h 3229135"/>
              <a:gd name="connsiteX6" fmla="*/ 311129 w 2070031"/>
              <a:gd name="connsiteY6" fmla="*/ 2647447 h 3229135"/>
              <a:gd name="connsiteX7" fmla="*/ 0 w 2070031"/>
              <a:gd name="connsiteY7" fmla="*/ 2114021 h 3229135"/>
              <a:gd name="connsiteX8" fmla="*/ 0 w 2070031"/>
              <a:gd name="connsiteY8" fmla="*/ 1115116 h 3229135"/>
              <a:gd name="connsiteX9" fmla="*/ 311129 w 2070031"/>
              <a:gd name="connsiteY9" fmla="*/ 581689 h 3229135"/>
              <a:gd name="connsiteX10" fmla="*/ 1186737 w 2070031"/>
              <a:gd name="connsiteY10" fmla="*/ 81919 h 3229135"/>
              <a:gd name="connsiteX11" fmla="*/ 1497866 w 2070031"/>
              <a:gd name="connsiteY11" fmla="*/ 0 h 3229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0031" h="3229135">
                <a:moveTo>
                  <a:pt x="1497866" y="0"/>
                </a:moveTo>
                <a:cubicBezTo>
                  <a:pt x="1605174" y="0"/>
                  <a:pt x="1712482" y="27306"/>
                  <a:pt x="1808995" y="81919"/>
                </a:cubicBezTo>
                <a:lnTo>
                  <a:pt x="2070031" y="231019"/>
                </a:lnTo>
                <a:lnTo>
                  <a:pt x="2070031" y="2998118"/>
                </a:lnTo>
                <a:lnTo>
                  <a:pt x="1808995" y="3147217"/>
                </a:lnTo>
                <a:cubicBezTo>
                  <a:pt x="1615333" y="3256442"/>
                  <a:pt x="1380399" y="3256442"/>
                  <a:pt x="1186737" y="3147217"/>
                </a:cubicBezTo>
                <a:lnTo>
                  <a:pt x="311129" y="2647447"/>
                </a:lnTo>
                <a:cubicBezTo>
                  <a:pt x="117467" y="2538222"/>
                  <a:pt x="0" y="2333106"/>
                  <a:pt x="0" y="2114021"/>
                </a:cubicBezTo>
                <a:lnTo>
                  <a:pt x="0" y="1115116"/>
                </a:lnTo>
                <a:cubicBezTo>
                  <a:pt x="0" y="892855"/>
                  <a:pt x="117467" y="690915"/>
                  <a:pt x="311129" y="581689"/>
                </a:cubicBezTo>
                <a:lnTo>
                  <a:pt x="1186737" y="81919"/>
                </a:lnTo>
                <a:cubicBezTo>
                  <a:pt x="1283250" y="27306"/>
                  <a:pt x="1390558" y="0"/>
                  <a:pt x="1497866" y="0"/>
                </a:cubicBezTo>
                <a:close/>
              </a:path>
            </a:pathLst>
          </a:custGeom>
          <a:blipFill>
            <a:blip r:embed="rId9"/>
            <a:stretch>
              <a:fillRect l="-50037" r="-50037"/>
            </a:stretch>
          </a:blipFill>
          <a:ln>
            <a:noFill/>
          </a:ln>
          <a:effectLst>
            <a:outerShdw blurRad="533400" sx="102000" sy="102000" algn="ctr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1">
            <a:extLst>
              <a:ext uri="{FF2B5EF4-FFF2-40B4-BE49-F238E27FC236}">
                <a16:creationId xmlns:a16="http://schemas.microsoft.com/office/drawing/2014/main" id="{48FB97B8-9A1D-73ED-DB6D-6001098988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6281" y="917681"/>
            <a:ext cx="3430399" cy="18841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劳动法合规性问题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035285F5-9C9B-A491-21EF-F6BC32C0355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86777" y="3015458"/>
            <a:ext cx="6310263" cy="340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1.超时工作违法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996工作制远超劳动法规定的40小时/周，增加企业违法风险。据调查，超60%员工反映加班超常，引发劳动纠纷频发，建议优化工时管理。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2.健康损害赔偿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996工作制导致员工健康问题频发，企业可能面临高额赔偿。研究显示，长时间加班增加心血管疾病风险，建议实施弹性工作制，促进员工健康。</a:t>
            </a:r>
          </a:p>
        </p:txBody>
      </p:sp>
    </p:spTree>
    <p:custDataLst>
      <p:custData r:id="rId12"/>
      <p:tags r:id="rId13"/>
    </p:custDataLst>
    <p:extLst>
      <p:ext uri="{BB962C8B-B14F-4D97-AF65-F5344CB8AC3E}">
        <p14:creationId val="825541855"/>
      </p:ext>
    </p:extLst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2334FE90-166F-AD12-9C03-A3E2822995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11170" y="3948840"/>
            <a:ext cx="6156960" cy="3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F4CD6DB1-31D7-F8C3-4A4B-4589A77F3E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01421" y="1326239"/>
            <a:ext cx="759823" cy="147732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kumimoji="1" lang="en-US" altLang="zh-CN" sz="9600" b="1">
                <a:ln w="1270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rPr>
              <a:t>1</a:t>
            </a:r>
            <a:endParaRPr kumimoji="1"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9618FF93-A5CB-6BE4-EA6F-D4EF2B1DDF2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25858" y="1326239"/>
            <a:ext cx="759823" cy="147732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kumimoji="1" lang="en-US" altLang="zh-CN" sz="9600" b="1">
                <a:ln w="1270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rPr>
              <a:t>2</a:t>
            </a:r>
            <a:endParaRPr kumimoji="1" lang="zh-CN" altLang="en-US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A11EE191-CC2B-968E-4F37-978856ED52D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02032" y="3646553"/>
            <a:ext cx="671052" cy="671052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0" name="Shape2">
            <a:extLst>
              <a:ext uri="{FF2B5EF4-FFF2-40B4-BE49-F238E27FC236}">
                <a16:creationId xmlns:a16="http://schemas.microsoft.com/office/drawing/2014/main" id="{CA30C28D-E6DE-8418-2D0E-6914F8C5C4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1765" y="3842602"/>
            <a:ext cx="331587" cy="27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4">
            <a:extLst>
              <a:ext uri="{FF2B5EF4-FFF2-40B4-BE49-F238E27FC236}">
                <a16:creationId xmlns:a16="http://schemas.microsoft.com/office/drawing/2014/main" id="{B7E9ECD3-9BE2-FEA9-7567-FC6153D5C12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787234" y="3646553"/>
            <a:ext cx="671052" cy="671052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2" name="Shape3">
            <a:extLst>
              <a:ext uri="{FF2B5EF4-FFF2-40B4-BE49-F238E27FC236}">
                <a16:creationId xmlns:a16="http://schemas.microsoft.com/office/drawing/2014/main" id="{7D4ADA64-5E80-F192-3B34-FCC1B646770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75389" y="3813654"/>
            <a:ext cx="294743" cy="33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5">
            <a:extLst>
              <a:ext uri="{FF2B5EF4-FFF2-40B4-BE49-F238E27FC236}">
                <a16:creationId xmlns:a16="http://schemas.microsoft.com/office/drawing/2014/main" id="{B4442D33-2E94-1BA4-B4EB-5F64C2455C0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75796" y="5078871"/>
            <a:ext cx="4584700" cy="13315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企业应依据劳动法合规调整工时，避免996。据调查，合规企业员工满意度提升20%，减少法律风险，保障员工健康，实现长期共赢。</a:t>
            </a:r>
          </a:p>
        </p:txBody>
      </p:sp>
      <p:sp>
        <p:nvSpPr>
          <p:cNvPr id="14" name="Text6">
            <a:extLst>
              <a:ext uri="{FF2B5EF4-FFF2-40B4-BE49-F238E27FC236}">
                <a16:creationId xmlns:a16="http://schemas.microsoft.com/office/drawing/2014/main" id="{3E49F1AE-DC4E-DB75-23E6-444A276EB44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818804" y="5078871"/>
            <a:ext cx="4584700" cy="13315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对于特殊时期需加班的情况，企业提供高额加班费及健康福利补偿，如增设健身房、心理咨询服务，确保员工权益，平衡经营与人文关怀。</a:t>
            </a:r>
          </a:p>
        </p:txBody>
      </p:sp>
      <p:sp>
        <p:nvSpPr>
          <p:cNvPr id="15" name="Text7">
            <a:extLst>
              <a:ext uri="{FF2B5EF4-FFF2-40B4-BE49-F238E27FC236}">
                <a16:creationId xmlns:a16="http://schemas.microsoft.com/office/drawing/2014/main" id="{8C9F0174-204C-02E0-7C9B-2C6E1753985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60400" y="4423844"/>
            <a:ext cx="4815492" cy="5038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合规调整工时</a:t>
            </a:r>
          </a:p>
        </p:txBody>
      </p:sp>
      <p:sp>
        <p:nvSpPr>
          <p:cNvPr id="16" name="Text8">
            <a:extLst>
              <a:ext uri="{FF2B5EF4-FFF2-40B4-BE49-F238E27FC236}">
                <a16:creationId xmlns:a16="http://schemas.microsoft.com/office/drawing/2014/main" id="{99420B81-F536-52B3-CF61-F3DC512738C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703408" y="4423844"/>
            <a:ext cx="4815492" cy="5038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福利补偿平衡</a:t>
            </a:r>
          </a:p>
        </p:txBody>
      </p:sp>
      <p:sp>
        <p:nvSpPr>
          <p:cNvPr id="17" name="Text9">
            <a:extLst>
              <a:ext uri="{FF2B5EF4-FFF2-40B4-BE49-F238E27FC236}">
                <a16:creationId xmlns:a16="http://schemas.microsoft.com/office/drawing/2014/main" id="{97B666A8-1329-0E12-5D37-7E64F5D4B5A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企业责任与员工权益</a:t>
            </a:r>
          </a:p>
        </p:txBody>
      </p:sp>
      <p:sp>
        <p:nvSpPr>
          <p:cNvPr id="2" name="Shape4">
            <a:extLst>
              <a:ext uri="{FF2B5EF4-FFF2-40B4-BE49-F238E27FC236}">
                <a16:creationId xmlns:a16="http://schemas.microsoft.com/office/drawing/2014/main" id="{7739BE56-7164-CB7D-0745-914B749D75C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571040" y="2124990"/>
            <a:ext cx="3140385" cy="1312480"/>
          </a:xfrm>
          <a:custGeom>
            <a:rect l="0" t="0" r="0" b="0"/>
            <a:pathLst>
              <a:path w="4213772" h="1765736">
                <a:moveTo>
                  <a:pt x="0" y="19923"/>
                </a:moveTo>
                <a:cubicBezTo>
                  <a:pt x="0" y="39158"/>
                  <a:pt x="21492" y="144878"/>
                  <a:pt x="75120" y="389444"/>
                </a:cubicBezTo>
                <a:cubicBezTo>
                  <a:pt x="139528" y="683170"/>
                  <a:pt x="134241" y="1125756"/>
                  <a:pt x="62859" y="1415783"/>
                </a:cubicBezTo>
                <a:cubicBezTo>
                  <a:pt x="20295" y="1588724"/>
                  <a:pt x="0" y="1692041"/>
                  <a:pt x="0" y="1735786"/>
                </a:cubicBezTo>
                <a:lnTo>
                  <a:pt x="0" y="1765735"/>
                </a:lnTo>
                <a:lnTo>
                  <a:pt x="3511550" y="1746250"/>
                </a:lnTo>
                <a:lnTo>
                  <a:pt x="3610685" y="1716828"/>
                </a:lnTo>
                <a:cubicBezTo>
                  <a:pt x="3665209" y="1700646"/>
                  <a:pt x="3728074" y="1672437"/>
                  <a:pt x="3750385" y="1654142"/>
                </a:cubicBezTo>
                <a:cubicBezTo>
                  <a:pt x="3772696" y="1635846"/>
                  <a:pt x="3829241" y="1595957"/>
                  <a:pt x="3876042" y="1565499"/>
                </a:cubicBezTo>
                <a:cubicBezTo>
                  <a:pt x="3942767" y="1522073"/>
                  <a:pt x="3972615" y="1491746"/>
                  <a:pt x="4014331" y="1424985"/>
                </a:cubicBezTo>
                <a:cubicBezTo>
                  <a:pt x="4198232" y="1130673"/>
                  <a:pt x="4213771" y="1079046"/>
                  <a:pt x="4194119" y="827665"/>
                </a:cubicBezTo>
                <a:cubicBezTo>
                  <a:pt x="4176600" y="603569"/>
                  <a:pt x="4148844" y="519969"/>
                  <a:pt x="4036789" y="353794"/>
                </a:cubicBezTo>
                <a:cubicBezTo>
                  <a:pt x="3935700" y="203881"/>
                  <a:pt x="3707871" y="43380"/>
                  <a:pt x="3554167" y="13797"/>
                </a:cubicBezTo>
                <a:cubicBezTo>
                  <a:pt x="3504739" y="4283"/>
                  <a:pt x="2941887" y="0"/>
                  <a:pt x="1741242" y="0"/>
                </a:cubicBezTo>
                <a:cubicBezTo>
                  <a:pt x="168009" y="0"/>
                  <a:pt x="0" y="1922"/>
                  <a:pt x="0" y="19923"/>
                </a:cubicBezTo>
                <a:close/>
              </a:path>
            </a:pathLst>
          </a:custGeom>
          <a:blipFill>
            <a:blip r:embed="rId18"/>
            <a:stretch>
              <a:fillRect t="-109514" b="-109514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FF45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Shape5">
            <a:extLst>
              <a:ext uri="{FF2B5EF4-FFF2-40B4-BE49-F238E27FC236}">
                <a16:creationId xmlns:a16="http://schemas.microsoft.com/office/drawing/2014/main" id="{6EA87D22-19E1-C15E-7258-2C174A763FF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480576" y="2124990"/>
            <a:ext cx="3140385" cy="1312480"/>
          </a:xfrm>
          <a:custGeom>
            <a:rect l="0" t="0" r="0" b="0"/>
            <a:pathLst>
              <a:path w="4213772" h="1765736">
                <a:moveTo>
                  <a:pt x="0" y="19923"/>
                </a:moveTo>
                <a:cubicBezTo>
                  <a:pt x="0" y="39158"/>
                  <a:pt x="21492" y="144878"/>
                  <a:pt x="75120" y="389444"/>
                </a:cubicBezTo>
                <a:cubicBezTo>
                  <a:pt x="139528" y="683170"/>
                  <a:pt x="134241" y="1125756"/>
                  <a:pt x="62859" y="1415783"/>
                </a:cubicBezTo>
                <a:cubicBezTo>
                  <a:pt x="20295" y="1588724"/>
                  <a:pt x="0" y="1692041"/>
                  <a:pt x="0" y="1735786"/>
                </a:cubicBezTo>
                <a:lnTo>
                  <a:pt x="0" y="1765735"/>
                </a:lnTo>
                <a:lnTo>
                  <a:pt x="3511550" y="1746250"/>
                </a:lnTo>
                <a:lnTo>
                  <a:pt x="3610685" y="1716828"/>
                </a:lnTo>
                <a:cubicBezTo>
                  <a:pt x="3665209" y="1700646"/>
                  <a:pt x="3728074" y="1672437"/>
                  <a:pt x="3750385" y="1654142"/>
                </a:cubicBezTo>
                <a:cubicBezTo>
                  <a:pt x="3772696" y="1635846"/>
                  <a:pt x="3829241" y="1595957"/>
                  <a:pt x="3876042" y="1565499"/>
                </a:cubicBezTo>
                <a:cubicBezTo>
                  <a:pt x="3942767" y="1522073"/>
                  <a:pt x="3972615" y="1491746"/>
                  <a:pt x="4014331" y="1424985"/>
                </a:cubicBezTo>
                <a:cubicBezTo>
                  <a:pt x="4198232" y="1130673"/>
                  <a:pt x="4213771" y="1079046"/>
                  <a:pt x="4194119" y="827665"/>
                </a:cubicBezTo>
                <a:cubicBezTo>
                  <a:pt x="4176600" y="603569"/>
                  <a:pt x="4148844" y="519969"/>
                  <a:pt x="4036789" y="353794"/>
                </a:cubicBezTo>
                <a:cubicBezTo>
                  <a:pt x="3935700" y="203881"/>
                  <a:pt x="3707871" y="43380"/>
                  <a:pt x="3554167" y="13797"/>
                </a:cubicBezTo>
                <a:cubicBezTo>
                  <a:pt x="3504739" y="4283"/>
                  <a:pt x="2941887" y="0"/>
                  <a:pt x="1741242" y="0"/>
                </a:cubicBezTo>
                <a:cubicBezTo>
                  <a:pt x="168009" y="0"/>
                  <a:pt x="0" y="1922"/>
                  <a:pt x="0" y="19923"/>
                </a:cubicBezTo>
                <a:close/>
              </a:path>
            </a:pathLst>
          </a:custGeom>
          <a:blipFill>
            <a:blip r:embed="rId20"/>
            <a:stretch>
              <a:fillRect t="-29259" b="-29259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FF45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21"/>
      <p:tags r:id="rId22"/>
    </p:custDataLst>
    <p:extLst>
      <p:ext uri="{BB962C8B-B14F-4D97-AF65-F5344CB8AC3E}">
        <p14:creationId val="420885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合理工作制度的建议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Suggestions for a reasonable work system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59DDB3EB-FD1D-FA99-8275-515671C2CE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79620" y="1750695"/>
            <a:ext cx="2828290" cy="3744595"/>
          </a:xfrm>
          <a:prstGeom prst="rect">
            <a:avLst/>
          </a:prstGeom>
          <a:blipFill>
            <a:blip r:embed="rId4"/>
            <a:stretch>
              <a:fillRect l="-49323" r="-49323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椭圆-【1】">
            <a:extLst>
              <a:ext uri="{FF2B5EF4-FFF2-40B4-BE49-F238E27FC236}">
                <a16:creationId xmlns:a16="http://schemas.microsoft.com/office/drawing/2014/main" id="{CFF3FAE2-EA7A-EFF3-1B84-308F93E5C16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97300" y="1679575"/>
            <a:ext cx="4485640" cy="4485640"/>
          </a:xfrm>
          <a:prstGeom prst="ellipse">
            <a:avLst/>
          </a:prstGeom>
          <a:noFill/>
          <a:ln>
            <a:gradFill>
              <a:gsLst>
                <a:gs pos="34000">
                  <a:schemeClr val="accent1">
                    <a:alpha val="0"/>
                  </a:schemeClr>
                </a:gs>
                <a:gs pos="0">
                  <a:schemeClr val="accent1"/>
                </a:gs>
                <a:gs pos="74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Shape2">
            <a:extLst>
              <a:ext uri="{FF2B5EF4-FFF2-40B4-BE49-F238E27FC236}">
                <a16:creationId xmlns:a16="http://schemas.microsoft.com/office/drawing/2014/main" id="{1E972B8C-ECC4-BA27-A4A6-21E9BDAAA9A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22870" y="2513330"/>
            <a:ext cx="861060" cy="861060"/>
          </a:xfrm>
          <a:custGeom>
            <a:gdLst>
              <a:gd name="connsiteX0" fmla="*/ 0 w 1316831"/>
              <a:gd name="connsiteY0" fmla="*/ 658416 h 1316831"/>
              <a:gd name="connsiteX1" fmla="*/ 658416 w 1316831"/>
              <a:gd name="connsiteY1" fmla="*/ 0 h 1316831"/>
              <a:gd name="connsiteX2" fmla="*/ 1316832 w 1316831"/>
              <a:gd name="connsiteY2" fmla="*/ 658416 h 1316831"/>
              <a:gd name="connsiteX3" fmla="*/ 658416 w 1316831"/>
              <a:gd name="connsiteY3" fmla="*/ 1316832 h 1316831"/>
              <a:gd name="connsiteX4" fmla="*/ 0 w 1316831"/>
              <a:gd name="connsiteY4" fmla="*/ 658416 h 13168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831" h="1316831">
                <a:moveTo>
                  <a:pt x="0" y="658416"/>
                </a:moveTo>
                <a:cubicBezTo>
                  <a:pt x="0" y="294783"/>
                  <a:pt x="294783" y="0"/>
                  <a:pt x="658416" y="0"/>
                </a:cubicBezTo>
                <a:cubicBezTo>
                  <a:pt x="1022049" y="0"/>
                  <a:pt x="1316832" y="294783"/>
                  <a:pt x="1316832" y="658416"/>
                </a:cubicBezTo>
                <a:cubicBezTo>
                  <a:pt x="1316832" y="1022049"/>
                  <a:pt x="1022049" y="1316832"/>
                  <a:pt x="658416" y="1316832"/>
                </a:cubicBezTo>
                <a:cubicBezTo>
                  <a:pt x="294783" y="1316832"/>
                  <a:pt x="0" y="1022049"/>
                  <a:pt x="0" y="65841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</a:ln>
          <a:effectLst>
            <a:outerShdw blurRad="127000" dist="63500" dir="2700000" algn="tl" rotWithShape="0">
              <a:srgbClr val="FF89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A0509"/>
              </a:solidFill>
              <a:effectLst/>
              <a:uLnTx/>
              <a:uFillTx/>
              <a:latin typeface="汉仪旗黑-55简" panose="00020600040101010101" charset="-128"/>
              <a:ea typeface="汉仪旗黑-55简" panose="00020600040101010101" charset="-128"/>
              <a:cs typeface="+mn-cs"/>
              <a:sym typeface="+mn-ea"/>
            </a:endParaRPr>
          </a:p>
        </p:txBody>
      </p:sp>
      <p:sp>
        <p:nvSpPr>
          <p:cNvPr id="9" name="Shape3">
            <a:extLst>
              <a:ext uri="{FF2B5EF4-FFF2-40B4-BE49-F238E27FC236}">
                <a16:creationId xmlns:a16="http://schemas.microsoft.com/office/drawing/2014/main" id="{E5B984ED-B257-07EA-E9D6-EDB7379946F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08595" y="4181475"/>
            <a:ext cx="861060" cy="861060"/>
          </a:xfrm>
          <a:custGeom>
            <a:gdLst>
              <a:gd name="connsiteX0" fmla="*/ 0 w 1316831"/>
              <a:gd name="connsiteY0" fmla="*/ 658416 h 1316831"/>
              <a:gd name="connsiteX1" fmla="*/ 658416 w 1316831"/>
              <a:gd name="connsiteY1" fmla="*/ 0 h 1316831"/>
              <a:gd name="connsiteX2" fmla="*/ 1316832 w 1316831"/>
              <a:gd name="connsiteY2" fmla="*/ 658416 h 1316831"/>
              <a:gd name="connsiteX3" fmla="*/ 658416 w 1316831"/>
              <a:gd name="connsiteY3" fmla="*/ 1316832 h 1316831"/>
              <a:gd name="connsiteX4" fmla="*/ 0 w 1316831"/>
              <a:gd name="connsiteY4" fmla="*/ 658416 h 13168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831" h="1316831">
                <a:moveTo>
                  <a:pt x="0" y="658416"/>
                </a:moveTo>
                <a:cubicBezTo>
                  <a:pt x="0" y="294783"/>
                  <a:pt x="294783" y="0"/>
                  <a:pt x="658416" y="0"/>
                </a:cubicBezTo>
                <a:cubicBezTo>
                  <a:pt x="1022049" y="0"/>
                  <a:pt x="1316832" y="294783"/>
                  <a:pt x="1316832" y="658416"/>
                </a:cubicBezTo>
                <a:cubicBezTo>
                  <a:pt x="1316832" y="1022049"/>
                  <a:pt x="1022049" y="1316832"/>
                  <a:pt x="658416" y="1316832"/>
                </a:cubicBezTo>
                <a:cubicBezTo>
                  <a:pt x="294783" y="1316832"/>
                  <a:pt x="0" y="1022049"/>
                  <a:pt x="0" y="65841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</a:ln>
          <a:effectLst>
            <a:outerShdw blurRad="127000" dist="63500" dir="2700000" algn="tl" rotWithShape="0">
              <a:srgbClr val="FF89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A0509"/>
              </a:solidFill>
              <a:effectLst/>
              <a:uLnTx/>
              <a:uFillTx/>
              <a:latin typeface="汉仪旗黑-55简" panose="00020600040101010101" charset="-128"/>
              <a:ea typeface="汉仪旗黑-55简" panose="00020600040101010101" charset="-128"/>
              <a:cs typeface="+mn-cs"/>
              <a:sym typeface="+mn-ea"/>
            </a:endParaRPr>
          </a:p>
        </p:txBody>
      </p:sp>
      <p:sp>
        <p:nvSpPr>
          <p:cNvPr id="10" name="Shape4">
            <a:extLst>
              <a:ext uri="{FF2B5EF4-FFF2-40B4-BE49-F238E27FC236}">
                <a16:creationId xmlns:a16="http://schemas.microsoft.com/office/drawing/2014/main" id="{9C2A59AE-8DD9-4F7E-A2AF-8B95C97518C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14090" y="2513330"/>
            <a:ext cx="861060" cy="861060"/>
          </a:xfrm>
          <a:custGeom>
            <a:gdLst>
              <a:gd name="connsiteX0" fmla="*/ 0 w 1316831"/>
              <a:gd name="connsiteY0" fmla="*/ 658416 h 1316831"/>
              <a:gd name="connsiteX1" fmla="*/ 658416 w 1316831"/>
              <a:gd name="connsiteY1" fmla="*/ 0 h 1316831"/>
              <a:gd name="connsiteX2" fmla="*/ 1316832 w 1316831"/>
              <a:gd name="connsiteY2" fmla="*/ 658416 h 1316831"/>
              <a:gd name="connsiteX3" fmla="*/ 658416 w 1316831"/>
              <a:gd name="connsiteY3" fmla="*/ 1316832 h 1316831"/>
              <a:gd name="connsiteX4" fmla="*/ 0 w 1316831"/>
              <a:gd name="connsiteY4" fmla="*/ 658416 h 13168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831" h="1316831">
                <a:moveTo>
                  <a:pt x="0" y="658416"/>
                </a:moveTo>
                <a:cubicBezTo>
                  <a:pt x="0" y="294783"/>
                  <a:pt x="294783" y="0"/>
                  <a:pt x="658416" y="0"/>
                </a:cubicBezTo>
                <a:cubicBezTo>
                  <a:pt x="1022049" y="0"/>
                  <a:pt x="1316832" y="294783"/>
                  <a:pt x="1316832" y="658416"/>
                </a:cubicBezTo>
                <a:cubicBezTo>
                  <a:pt x="1316832" y="1022049"/>
                  <a:pt x="1022049" y="1316832"/>
                  <a:pt x="658416" y="1316832"/>
                </a:cubicBezTo>
                <a:cubicBezTo>
                  <a:pt x="294783" y="1316832"/>
                  <a:pt x="0" y="1022049"/>
                  <a:pt x="0" y="65841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</a:ln>
          <a:effectLst>
            <a:outerShdw blurRad="127000" dist="63500" dir="2700000" algn="tl" rotWithShape="0">
              <a:srgbClr val="FF89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A0509"/>
              </a:solidFill>
              <a:effectLst/>
              <a:uLnTx/>
              <a:uFillTx/>
              <a:latin typeface="汉仪旗黑-55简" panose="00020600040101010101" charset="-128"/>
              <a:ea typeface="汉仪旗黑-55简" panose="00020600040101010101" charset="-128"/>
              <a:cs typeface="+mn-cs"/>
              <a:sym typeface="+mn-ea"/>
            </a:endParaRPr>
          </a:p>
        </p:txBody>
      </p:sp>
      <p:sp>
        <p:nvSpPr>
          <p:cNvPr id="11" name="Shape5">
            <a:extLst>
              <a:ext uri="{FF2B5EF4-FFF2-40B4-BE49-F238E27FC236}">
                <a16:creationId xmlns:a16="http://schemas.microsoft.com/office/drawing/2014/main" id="{11928038-9142-1EE5-5EA0-8DF6031F51A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456940" y="4181475"/>
            <a:ext cx="861060" cy="861060"/>
          </a:xfrm>
          <a:custGeom>
            <a:gdLst>
              <a:gd name="connsiteX0" fmla="*/ 0 w 1316831"/>
              <a:gd name="connsiteY0" fmla="*/ 658416 h 1316831"/>
              <a:gd name="connsiteX1" fmla="*/ 658416 w 1316831"/>
              <a:gd name="connsiteY1" fmla="*/ 0 h 1316831"/>
              <a:gd name="connsiteX2" fmla="*/ 1316832 w 1316831"/>
              <a:gd name="connsiteY2" fmla="*/ 658416 h 1316831"/>
              <a:gd name="connsiteX3" fmla="*/ 658416 w 1316831"/>
              <a:gd name="connsiteY3" fmla="*/ 1316832 h 1316831"/>
              <a:gd name="connsiteX4" fmla="*/ 0 w 1316831"/>
              <a:gd name="connsiteY4" fmla="*/ 658416 h 13168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831" h="1316831">
                <a:moveTo>
                  <a:pt x="0" y="658416"/>
                </a:moveTo>
                <a:cubicBezTo>
                  <a:pt x="0" y="294783"/>
                  <a:pt x="294783" y="0"/>
                  <a:pt x="658416" y="0"/>
                </a:cubicBezTo>
                <a:cubicBezTo>
                  <a:pt x="1022049" y="0"/>
                  <a:pt x="1316832" y="294783"/>
                  <a:pt x="1316832" y="658416"/>
                </a:cubicBezTo>
                <a:cubicBezTo>
                  <a:pt x="1316832" y="1022049"/>
                  <a:pt x="1022049" y="1316832"/>
                  <a:pt x="658416" y="1316832"/>
                </a:cubicBezTo>
                <a:cubicBezTo>
                  <a:pt x="294783" y="1316832"/>
                  <a:pt x="0" y="1022049"/>
                  <a:pt x="0" y="658416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</a:ln>
          <a:effectLst>
            <a:outerShdw blurRad="127000" dist="63500" dir="2700000" algn="tl" rotWithShape="0">
              <a:srgbClr val="FF896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A0509"/>
              </a:solidFill>
              <a:effectLst/>
              <a:uLnTx/>
              <a:uFillTx/>
              <a:latin typeface="汉仪旗黑-55简" panose="00020600040101010101" charset="-128"/>
              <a:ea typeface="汉仪旗黑-55简" panose="00020600040101010101" charset="-128"/>
              <a:cs typeface="+mn-cs"/>
              <a:sym typeface="+mn-ea"/>
            </a:endParaRPr>
          </a:p>
        </p:txBody>
      </p:sp>
      <p:sp>
        <p:nvSpPr>
          <p:cNvPr id="12" name="Text1">
            <a:extLst>
              <a:ext uri="{FF2B5EF4-FFF2-40B4-BE49-F238E27FC236}">
                <a16:creationId xmlns:a16="http://schemas.microsoft.com/office/drawing/2014/main" id="{3CE9AFFB-B0EA-1E76-0A17-329867E6D20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860789" y="4661873"/>
            <a:ext cx="3037929" cy="116742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弹性工作制让员工有更多时间陪伴家人，减少家庭矛盾，据调研，此类企业员工的家庭满意度提高30%，有助于社会稳定，间接反思996制度的社会影响。</a:t>
            </a: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B60B4208-A861-36D0-67D2-27FED7F4600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860789" y="4216590"/>
            <a:ext cx="3037929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促进家庭和谐</a:t>
            </a:r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8E970E70-0686-6AB0-7B1A-F94EFB9F52F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860789" y="2725758"/>
            <a:ext cx="3037929" cy="116742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研究显示，弹性工作制员工日均睡眠时间增加1小时，健康水平上升，生活质量显著提升，对比996制度，员工心理疾病发病率降低15%。</a:t>
            </a:r>
          </a:p>
        </p:txBody>
      </p:sp>
      <p:sp>
        <p:nvSpPr>
          <p:cNvPr id="15" name="Text4">
            <a:extLst>
              <a:ext uri="{FF2B5EF4-FFF2-40B4-BE49-F238E27FC236}">
                <a16:creationId xmlns:a16="http://schemas.microsoft.com/office/drawing/2014/main" id="{54C3228B-ADC4-9581-834A-C7483D86323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860789" y="2280475"/>
            <a:ext cx="3037929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生活质量提高</a:t>
            </a:r>
          </a:p>
        </p:txBody>
      </p:sp>
      <p:sp>
        <p:nvSpPr>
          <p:cNvPr id="16" name="Text5">
            <a:extLst>
              <a:ext uri="{FF2B5EF4-FFF2-40B4-BE49-F238E27FC236}">
                <a16:creationId xmlns:a16="http://schemas.microsoft.com/office/drawing/2014/main" id="{BEBE9E67-8CC6-3873-3587-285E84FE174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93281" y="4661873"/>
            <a:ext cx="3009354" cy="116742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弹性工作时间使员工能在高效时段工作，据统计，弹性工作制下员工完成同样任务的时间减少15%，证明了其对996低效模式的优化。</a:t>
            </a:r>
          </a:p>
        </p:txBody>
      </p:sp>
      <p:sp>
        <p:nvSpPr>
          <p:cNvPr id="17" name="Text6">
            <a:extLst>
              <a:ext uri="{FF2B5EF4-FFF2-40B4-BE49-F238E27FC236}">
                <a16:creationId xmlns:a16="http://schemas.microsoft.com/office/drawing/2014/main" id="{9561FBF5-B211-059D-507B-7CF5FB1507B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95461" y="4216590"/>
            <a:ext cx="3037929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工作效率增强</a:t>
            </a:r>
          </a:p>
        </p:txBody>
      </p:sp>
      <p:sp>
        <p:nvSpPr>
          <p:cNvPr id="18" name="Text7">
            <a:extLst>
              <a:ext uri="{FF2B5EF4-FFF2-40B4-BE49-F238E27FC236}">
                <a16:creationId xmlns:a16="http://schemas.microsoft.com/office/drawing/2014/main" id="{C6CB772C-831D-641A-D199-7E9555134AC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93281" y="2725758"/>
            <a:ext cx="3009354" cy="1167427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弹性工作制允许员工根据个人需求调整工作时间，据调查，实施弹性工作制的公司员工满意度提升20%，有效缓解了996带来的工作压力。</a:t>
            </a:r>
          </a:p>
        </p:txBody>
      </p:sp>
      <p:sp>
        <p:nvSpPr>
          <p:cNvPr id="19" name="Text8">
            <a:extLst>
              <a:ext uri="{FF2B5EF4-FFF2-40B4-BE49-F238E27FC236}">
                <a16:creationId xmlns:a16="http://schemas.microsoft.com/office/drawing/2014/main" id="{5414BE40-8502-25A4-CFBC-504DDB39BAD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95461" y="2280475"/>
            <a:ext cx="3037929" cy="440154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弹性提升满意度</a:t>
            </a:r>
          </a:p>
        </p:txBody>
      </p:sp>
      <p:sp>
        <p:nvSpPr>
          <p:cNvPr id="20" name="Text9">
            <a:extLst>
              <a:ext uri="{FF2B5EF4-FFF2-40B4-BE49-F238E27FC236}">
                <a16:creationId xmlns:a16="http://schemas.microsoft.com/office/drawing/2014/main" id="{06D322D3-0D29-6C7A-75F8-FEDC70698CD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502228" y="2626360"/>
            <a:ext cx="896850" cy="718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1" name="Text10">
            <a:extLst>
              <a:ext uri="{FF2B5EF4-FFF2-40B4-BE49-F238E27FC236}">
                <a16:creationId xmlns:a16="http://schemas.microsoft.com/office/drawing/2014/main" id="{12251BFA-252C-0961-AD3C-89A35D661F5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438410" y="4298950"/>
            <a:ext cx="896850" cy="718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2" name="Text11">
            <a:extLst>
              <a:ext uri="{FF2B5EF4-FFF2-40B4-BE49-F238E27FC236}">
                <a16:creationId xmlns:a16="http://schemas.microsoft.com/office/drawing/2014/main" id="{F963748A-BD8D-A908-393F-8B70E627AAD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699260" y="2626360"/>
            <a:ext cx="896850" cy="718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3" name="Text12">
            <a:extLst>
              <a:ext uri="{FF2B5EF4-FFF2-40B4-BE49-F238E27FC236}">
                <a16:creationId xmlns:a16="http://schemas.microsoft.com/office/drawing/2014/main" id="{B10B055D-C981-1D61-DD04-E76054B26DA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790700" y="4298950"/>
            <a:ext cx="896850" cy="718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4" name="Text13">
            <a:extLst>
              <a:ext uri="{FF2B5EF4-FFF2-40B4-BE49-F238E27FC236}">
                <a16:creationId xmlns:a16="http://schemas.microsoft.com/office/drawing/2014/main" id="{9D539424-67FD-4E11-5FAD-DB8EE053A25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93281" y="331282"/>
            <a:ext cx="1102241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弹性工作制的推广</a:t>
            </a:r>
          </a:p>
        </p:txBody>
      </p:sp>
      <p:sp>
        <p:nvSpPr>
          <p:cNvPr id="30" name="图形2-【1】">
            <a:extLst>
              <a:ext uri="{FF2B5EF4-FFF2-40B4-BE49-F238E27FC236}">
                <a16:creationId xmlns:a16="http://schemas.microsoft.com/office/drawing/2014/main" id="{DA62A028-95FD-BD8F-147A-B4B8A17BF26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0" y="5899346"/>
            <a:ext cx="12192000" cy="958654"/>
          </a:xfrm>
          <a:custGeom>
            <a:gdLst>
              <a:gd name="connsiteX0" fmla="*/ 0 w 12192000"/>
              <a:gd name="connsiteY0" fmla="*/ 0 h 3563982"/>
              <a:gd name="connsiteX1" fmla="*/ 21223 w 12192000"/>
              <a:gd name="connsiteY1" fmla="*/ 27596 h 3563982"/>
              <a:gd name="connsiteX2" fmla="*/ 6096000 w 12192000"/>
              <a:gd name="connsiteY2" fmla="*/ 3055905 h 3563982"/>
              <a:gd name="connsiteX3" fmla="*/ 12170777 w 12192000"/>
              <a:gd name="connsiteY3" fmla="*/ 27596 h 3563982"/>
              <a:gd name="connsiteX4" fmla="*/ 12192000 w 12192000"/>
              <a:gd name="connsiteY4" fmla="*/ 0 h 3563982"/>
              <a:gd name="connsiteX5" fmla="*/ 12192000 w 12192000"/>
              <a:gd name="connsiteY5" fmla="*/ 3563982 h 3563982"/>
              <a:gd name="connsiteX6" fmla="*/ 0 w 12192000"/>
              <a:gd name="connsiteY6" fmla="*/ 3563982 h 3563982"/>
            </a:gdLst>
            <a:rect l="l" t="t" r="r" b="b"/>
            <a:pathLst>
              <a:path w="12192000" h="3563981">
                <a:moveTo>
                  <a:pt x="0" y="0"/>
                </a:moveTo>
                <a:lnTo>
                  <a:pt x="21223" y="27596"/>
                </a:lnTo>
                <a:cubicBezTo>
                  <a:pt x="1522464" y="1887950"/>
                  <a:pt x="3688133" y="3055905"/>
                  <a:pt x="6096000" y="3055905"/>
                </a:cubicBezTo>
                <a:cubicBezTo>
                  <a:pt x="8503868" y="3055905"/>
                  <a:pt x="10669536" y="1887950"/>
                  <a:pt x="12170777" y="27596"/>
                </a:cubicBezTo>
                <a:lnTo>
                  <a:pt x="12192000" y="0"/>
                </a:lnTo>
                <a:lnTo>
                  <a:pt x="12192000" y="3563982"/>
                </a:lnTo>
                <a:lnTo>
                  <a:pt x="0" y="356398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图形1-【1】">
            <a:extLst>
              <a:ext uri="{FF2B5EF4-FFF2-40B4-BE49-F238E27FC236}">
                <a16:creationId xmlns:a16="http://schemas.microsoft.com/office/drawing/2014/main" id="{85EE3432-721A-E052-40C6-77DBDACCC190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0" y="6188758"/>
            <a:ext cx="12192000" cy="669242"/>
          </a:xfrm>
          <a:custGeom>
            <a:gdLst>
              <a:gd name="connsiteX0" fmla="*/ 0 w 12192000"/>
              <a:gd name="connsiteY0" fmla="*/ 0 h 2488036"/>
              <a:gd name="connsiteX1" fmla="*/ 21223 w 12192000"/>
              <a:gd name="connsiteY1" fmla="*/ 18287 h 2488036"/>
              <a:gd name="connsiteX2" fmla="*/ 6096000 w 12192000"/>
              <a:gd name="connsiteY2" fmla="*/ 2025118 h 2488036"/>
              <a:gd name="connsiteX3" fmla="*/ 12170777 w 12192000"/>
              <a:gd name="connsiteY3" fmla="*/ 18287 h 2488036"/>
              <a:gd name="connsiteX4" fmla="*/ 12192000 w 12192000"/>
              <a:gd name="connsiteY4" fmla="*/ 0 h 2488036"/>
              <a:gd name="connsiteX5" fmla="*/ 12192000 w 12192000"/>
              <a:gd name="connsiteY5" fmla="*/ 2488036 h 2488036"/>
              <a:gd name="connsiteX6" fmla="*/ 0 w 12192000"/>
              <a:gd name="connsiteY6" fmla="*/ 2488036 h 2488036"/>
            </a:gdLst>
            <a:rect l="l" t="t" r="r" b="b"/>
            <a:pathLst>
              <a:path w="12192000" h="2488036">
                <a:moveTo>
                  <a:pt x="0" y="0"/>
                </a:moveTo>
                <a:lnTo>
                  <a:pt x="21223" y="18287"/>
                </a:lnTo>
                <a:cubicBezTo>
                  <a:pt x="1522464" y="1251126"/>
                  <a:pt x="3688133" y="2025118"/>
                  <a:pt x="6096000" y="2025118"/>
                </a:cubicBezTo>
                <a:cubicBezTo>
                  <a:pt x="8503868" y="2025118"/>
                  <a:pt x="10669536" y="1251126"/>
                  <a:pt x="12170777" y="18287"/>
                </a:cubicBezTo>
                <a:lnTo>
                  <a:pt x="12192000" y="0"/>
                </a:lnTo>
                <a:lnTo>
                  <a:pt x="12192000" y="2488036"/>
                </a:lnTo>
                <a:lnTo>
                  <a:pt x="0" y="248803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3175" cap="sq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368300" dist="38100" dir="16200000" rotWithShape="0">
              <a:schemeClr val="accent1">
                <a:alpha val="26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  <p:custDataLst>
      <p:custData r:id="rId25"/>
      <p:tags r:id="rId26"/>
    </p:custDataLst>
    <p:extLst>
      <p:ext uri="{BB962C8B-B14F-4D97-AF65-F5344CB8AC3E}">
        <p14:creationId val="1122821797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 rot="2629861">
            <a:off x="372364" y="874422"/>
            <a:ext cx="5133148" cy="5133148"/>
            <a:chOff x="3979486" y="1575504"/>
            <a:chExt cx="4233028" cy="4233028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3979486" y="1575504"/>
              <a:ext cx="4233028" cy="423302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7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5"/>
              </p:custDataLst>
            </p:nvPr>
          </p:nvSpPr>
          <p:spPr>
            <a:xfrm>
              <a:off x="4164320" y="1748790"/>
              <a:ext cx="3886456" cy="3886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3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6"/>
            </p:custDataLst>
          </p:nvPr>
        </p:nvGrpSpPr>
        <p:grpSpPr>
          <a:xfrm rot="2629861" flipV="1">
            <a:off x="372364" y="874422"/>
            <a:ext cx="5133148" cy="5133148"/>
            <a:chOff x="3979486" y="1575504"/>
            <a:chExt cx="4233028" cy="4233028"/>
          </a:xfrm>
        </p:grpSpPr>
        <p:sp>
          <p:nvSpPr>
            <p:cNvPr id="34" name="椭圆 33"/>
            <p:cNvSpPr/>
            <p:nvPr>
              <p:custDataLst>
                <p:tags r:id="rId7"/>
              </p:custDataLst>
            </p:nvPr>
          </p:nvSpPr>
          <p:spPr>
            <a:xfrm>
              <a:off x="3979486" y="1575504"/>
              <a:ext cx="4233028" cy="423302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7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8"/>
              </p:custDataLst>
            </p:nvPr>
          </p:nvSpPr>
          <p:spPr>
            <a:xfrm>
              <a:off x="4164320" y="1748790"/>
              <a:ext cx="3886456" cy="3886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3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9"/>
            </p:custDataLst>
          </p:nvPr>
        </p:nvGrpSpPr>
        <p:grpSpPr>
          <a:xfrm rot="8029862">
            <a:off x="372364" y="874422"/>
            <a:ext cx="5133148" cy="5133148"/>
            <a:chOff x="3979486" y="1575504"/>
            <a:chExt cx="4233028" cy="4233028"/>
          </a:xfrm>
        </p:grpSpPr>
        <p:sp>
          <p:nvSpPr>
            <p:cNvPr id="51" name="椭圆 50"/>
            <p:cNvSpPr/>
            <p:nvPr>
              <p:custDataLst>
                <p:tags r:id="rId10"/>
              </p:custDataLst>
            </p:nvPr>
          </p:nvSpPr>
          <p:spPr>
            <a:xfrm>
              <a:off x="3979486" y="1575504"/>
              <a:ext cx="4233028" cy="423302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7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11"/>
              </p:custDataLst>
            </p:nvPr>
          </p:nvSpPr>
          <p:spPr>
            <a:xfrm>
              <a:off x="4164320" y="1748790"/>
              <a:ext cx="3886456" cy="3886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/>
                  </a:gs>
                  <a:gs pos="3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>
            <p:custDataLst>
              <p:tags r:id="rId12"/>
            </p:custDataLst>
          </p:nvPr>
        </p:nvSpPr>
        <p:spPr>
          <a:xfrm rot="8029862" flipV="1">
            <a:off x="372364" y="874422"/>
            <a:ext cx="5133148" cy="5133148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4000"/>
                  </a:schemeClr>
                </a:gs>
                <a:gs pos="7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 rot="8029862" flipV="1">
            <a:off x="572800" y="1094658"/>
            <a:ext cx="4712880" cy="471288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60000"/>
                  </a:schemeClr>
                </a:gs>
                <a:gs pos="3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73FCDC4-1144-3EEE-DFA3-C5A44302424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11478387" y="1"/>
            <a:ext cx="713613" cy="649863"/>
          </a:xfrm>
          <a:custGeom>
            <a:gdLst>
              <a:gd name="connsiteX0" fmla="*/ 0 w 713613"/>
              <a:gd name="connsiteY0" fmla="*/ 0 h 649863"/>
              <a:gd name="connsiteX1" fmla="*/ 713613 w 713613"/>
              <a:gd name="connsiteY1" fmla="*/ 0 h 649863"/>
              <a:gd name="connsiteX2" fmla="*/ 702694 w 713613"/>
              <a:gd name="connsiteY2" fmla="*/ 108315 h 649863"/>
              <a:gd name="connsiteX3" fmla="*/ 38237 w 713613"/>
              <a:gd name="connsiteY3" fmla="*/ 649863 h 649863"/>
              <a:gd name="connsiteX4" fmla="*/ 0 w 713613"/>
              <a:gd name="connsiteY4" fmla="*/ 646008 h 6498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13" h="649863">
                <a:moveTo>
                  <a:pt x="0" y="0"/>
                </a:moveTo>
                <a:lnTo>
                  <a:pt x="713613" y="0"/>
                </a:lnTo>
                <a:lnTo>
                  <a:pt x="702694" y="108315"/>
                </a:lnTo>
                <a:cubicBezTo>
                  <a:pt x="639451" y="417376"/>
                  <a:pt x="365994" y="649863"/>
                  <a:pt x="38237" y="649863"/>
                </a:cubicBezTo>
                <a:lnTo>
                  <a:pt x="0" y="646008"/>
                </a:ln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1">
            <a:extLst>
              <a:ext uri="{FF2B5EF4-FFF2-40B4-BE49-F238E27FC236}">
                <a16:creationId xmlns:a16="http://schemas.microsoft.com/office/drawing/2014/main" id="{B1B9E80F-3302-AA26-B084-1875D01CBA0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131929" y="2089812"/>
            <a:ext cx="5347349" cy="425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1.流程自动化提效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通过RPA（机器人流程自动化）技术，企业可自动化处理重复性任务，据Gartner研究，RPA能提升30%以上工作效率，有效减轻996工作制下的员工负担，促进合理工作制度实施。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2.智能工具辅助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利用AI辅助工具进行数据分析与决策支持，据麦肯锡数据，AI可提升员工生产力15%-25%，减少加班需求，平衡工作与生活，深入体现996社会影响下的制度改革必要性。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3.协同平台优化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采用高效协同办公平台，如钉钉、Slack等，提升团队协作效率20%以上，减少无效会议与沟通成本，从根本上缓解996带来的时间压力，推动建立更人性化工作制度。</a:t>
            </a:r>
          </a:p>
        </p:txBody>
      </p:sp>
      <p:sp>
        <p:nvSpPr>
          <p:cNvPr id="18" name="Text2">
            <a:extLst>
              <a:ext uri="{FF2B5EF4-FFF2-40B4-BE49-F238E27FC236}">
                <a16:creationId xmlns:a16="http://schemas.microsoft.com/office/drawing/2014/main" id="{A22AB126-A7A0-3A3A-6CAE-01ADA5ABB77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110762" y="613928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优化工作效率机制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4D8997C1-87D8-2BBC-0CA6-0B8C82EC753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H="1">
            <a:off x="0" y="5938393"/>
            <a:ext cx="929798" cy="921859"/>
          </a:xfrm>
          <a:custGeom>
            <a:gdLst>
              <a:gd name="connsiteX0" fmla="*/ 676289 w 929798"/>
              <a:gd name="connsiteY0" fmla="*/ 0 h 921859"/>
              <a:gd name="connsiteX1" fmla="*/ 812585 w 929798"/>
              <a:gd name="connsiteY1" fmla="*/ 13740 h 921859"/>
              <a:gd name="connsiteX2" fmla="*/ 929798 w 929798"/>
              <a:gd name="connsiteY2" fmla="*/ 50125 h 921859"/>
              <a:gd name="connsiteX3" fmla="*/ 929798 w 929798"/>
              <a:gd name="connsiteY3" fmla="*/ 921859 h 921859"/>
              <a:gd name="connsiteX4" fmla="*/ 47660 w 929798"/>
              <a:gd name="connsiteY4" fmla="*/ 921859 h 921859"/>
              <a:gd name="connsiteX5" fmla="*/ 13740 w 929798"/>
              <a:gd name="connsiteY5" fmla="*/ 812585 h 921859"/>
              <a:gd name="connsiteX6" fmla="*/ 0 w 929798"/>
              <a:gd name="connsiteY6" fmla="*/ 676289 h 921859"/>
              <a:gd name="connsiteX7" fmla="*/ 676289 w 929798"/>
              <a:gd name="connsiteY7" fmla="*/ 0 h 9218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798" h="921859">
                <a:moveTo>
                  <a:pt x="676289" y="0"/>
                </a:moveTo>
                <a:cubicBezTo>
                  <a:pt x="722977" y="0"/>
                  <a:pt x="768560" y="4731"/>
                  <a:pt x="812585" y="13740"/>
                </a:cubicBezTo>
                <a:lnTo>
                  <a:pt x="929798" y="50125"/>
                </a:lnTo>
                <a:lnTo>
                  <a:pt x="929798" y="921859"/>
                </a:lnTo>
                <a:lnTo>
                  <a:pt x="47660" y="921859"/>
                </a:lnTo>
                <a:lnTo>
                  <a:pt x="13740" y="812585"/>
                </a:lnTo>
                <a:cubicBezTo>
                  <a:pt x="4731" y="768560"/>
                  <a:pt x="0" y="722977"/>
                  <a:pt x="0" y="676289"/>
                </a:cubicBezTo>
                <a:cubicBezTo>
                  <a:pt x="0" y="302785"/>
                  <a:pt x="302785" y="0"/>
                  <a:pt x="676289" y="0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1">
            <a:extLst>
              <a:ext uri="{FF2B5EF4-FFF2-40B4-BE49-F238E27FC236}">
                <a16:creationId xmlns:a16="http://schemas.microsoft.com/office/drawing/2014/main" id="{6BE35DDC-32C1-65CB-30B7-8CFFEDF99F3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29798" y="1360170"/>
            <a:ext cx="4018280" cy="4137660"/>
          </a:xfrm>
          <a:prstGeom prst="ellipse">
            <a:avLst/>
          </a:prstGeom>
          <a:blipFill>
            <a:blip r:embed="rId19"/>
            <a:stretch>
              <a:fillRect l="-27248" r="-272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20"/>
      <p:tags r:id="rId21"/>
    </p:custDataLst>
    <p:extLst>
      <p:ext uri="{BB962C8B-B14F-4D97-AF65-F5344CB8AC3E}">
        <p14:creationId val="855060423"/>
      </p:ext>
    </p:ext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工作制度的综合评价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Comprehensive evaluation of work system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形 6"/>
          <p:cNvSpPr/>
          <p:nvPr/>
        </p:nvSpPr>
        <p:spPr>
          <a:xfrm>
            <a:off x="0" y="1"/>
            <a:ext cx="1474223" cy="2272174"/>
          </a:xfrm>
          <a:custGeom>
            <a:gdLst>
              <a:gd name="connsiteX0" fmla="*/ 1152071 w 3296001"/>
              <a:gd name="connsiteY0" fmla="*/ 4443763 h 4443762"/>
              <a:gd name="connsiteX1" fmla="*/ 0 w 3296001"/>
              <a:gd name="connsiteY1" fmla="*/ 4443763 h 4443762"/>
              <a:gd name="connsiteX2" fmla="*/ 2143506 w 3296001"/>
              <a:gd name="connsiteY2" fmla="*/ 0 h 4443762"/>
              <a:gd name="connsiteX3" fmla="*/ 3296002 w 3296001"/>
              <a:gd name="connsiteY3" fmla="*/ 0 h 4443762"/>
              <a:gd name="connsiteX4" fmla="*/ 1152071 w 3296001"/>
              <a:gd name="connsiteY4" fmla="*/ 4443763 h 4443762"/>
              <a:gd name="connsiteX0-1" fmla="*/ 2596388 w 4740318"/>
              <a:gd name="connsiteY0-2" fmla="*/ 4443763 h 4443762"/>
              <a:gd name="connsiteX1-3" fmla="*/ 0 w 4740318"/>
              <a:gd name="connsiteY1-4" fmla="*/ 4306326 h 4443762"/>
              <a:gd name="connsiteX2-5" fmla="*/ 3587823 w 4740318"/>
              <a:gd name="connsiteY2-6" fmla="*/ 0 h 4443762"/>
              <a:gd name="connsiteX3-7" fmla="*/ 4740319 w 4740318"/>
              <a:gd name="connsiteY3-8" fmla="*/ 0 h 4443762"/>
              <a:gd name="connsiteX4-9" fmla="*/ 2596388 w 4740318"/>
              <a:gd name="connsiteY4-10" fmla="*/ 4443763 h 4443762"/>
              <a:gd name="connsiteX0-11" fmla="*/ 1115037 w 4740318"/>
              <a:gd name="connsiteY0-12" fmla="*/ 4329232 h 4329232"/>
              <a:gd name="connsiteX1-13" fmla="*/ 0 w 4740318"/>
              <a:gd name="connsiteY1-14" fmla="*/ 4306326 h 4329232"/>
              <a:gd name="connsiteX2-15" fmla="*/ 3587823 w 4740318"/>
              <a:gd name="connsiteY2-16" fmla="*/ 0 h 4329232"/>
              <a:gd name="connsiteX3-17" fmla="*/ 4740319 w 4740318"/>
              <a:gd name="connsiteY3-18" fmla="*/ 0 h 4329232"/>
              <a:gd name="connsiteX4-19" fmla="*/ 1115037 w 4740318"/>
              <a:gd name="connsiteY4-20" fmla="*/ 4329232 h 4329232"/>
              <a:gd name="connsiteX0-21" fmla="*/ 1189105 w 4814386"/>
              <a:gd name="connsiteY0-22" fmla="*/ 4329232 h 4329232"/>
              <a:gd name="connsiteX1-23" fmla="*/ 0 w 4814386"/>
              <a:gd name="connsiteY1-24" fmla="*/ 4306326 h 4329232"/>
              <a:gd name="connsiteX2-25" fmla="*/ 3661891 w 4814386"/>
              <a:gd name="connsiteY2-26" fmla="*/ 0 h 4329232"/>
              <a:gd name="connsiteX3-27" fmla="*/ 4814387 w 4814386"/>
              <a:gd name="connsiteY3-28" fmla="*/ 0 h 4329232"/>
              <a:gd name="connsiteX4-29" fmla="*/ 1189105 w 4814386"/>
              <a:gd name="connsiteY4-30" fmla="*/ 4329232 h 4329232"/>
              <a:gd name="connsiteX0-31" fmla="*/ 242953 w 4814386"/>
              <a:gd name="connsiteY0-32" fmla="*/ 5464188 h 5464188"/>
              <a:gd name="connsiteX1-33" fmla="*/ 0 w 4814386"/>
              <a:gd name="connsiteY1-34" fmla="*/ 4306326 h 5464188"/>
              <a:gd name="connsiteX2-35" fmla="*/ 3661891 w 4814386"/>
              <a:gd name="connsiteY2-36" fmla="*/ 0 h 5464188"/>
              <a:gd name="connsiteX3-37" fmla="*/ 4814387 w 4814386"/>
              <a:gd name="connsiteY3-38" fmla="*/ 0 h 5464188"/>
              <a:gd name="connsiteX4-39" fmla="*/ 242953 w 4814386"/>
              <a:gd name="connsiteY4-40" fmla="*/ 5464188 h 5464188"/>
              <a:gd name="connsiteX0-41" fmla="*/ 1160434 w 5731867"/>
              <a:gd name="connsiteY0-42" fmla="*/ 5464188 h 5464188"/>
              <a:gd name="connsiteX1-43" fmla="*/ 0 w 5731867"/>
              <a:gd name="connsiteY1-44" fmla="*/ 5423546 h 5464188"/>
              <a:gd name="connsiteX2-45" fmla="*/ 4579372 w 5731867"/>
              <a:gd name="connsiteY2-46" fmla="*/ 0 h 5464188"/>
              <a:gd name="connsiteX3-47" fmla="*/ 5731868 w 5731867"/>
              <a:gd name="connsiteY3-48" fmla="*/ 0 h 5464188"/>
              <a:gd name="connsiteX4-49" fmla="*/ 1160434 w 5731867"/>
              <a:gd name="connsiteY4-50" fmla="*/ 5464188 h 546418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31867" h="5464188">
                <a:moveTo>
                  <a:pt x="1160434" y="5464188"/>
                </a:moveTo>
                <a:lnTo>
                  <a:pt x="0" y="5423546"/>
                </a:lnTo>
                <a:lnTo>
                  <a:pt x="4579372" y="0"/>
                </a:lnTo>
                <a:lnTo>
                  <a:pt x="5731868" y="0"/>
                </a:lnTo>
                <a:lnTo>
                  <a:pt x="1160434" y="5464188"/>
                </a:lnTo>
                <a:close/>
              </a:path>
            </a:pathLst>
          </a:custGeom>
          <a:gradFill flip="none" rotWithShape="1">
            <a:gsLst>
              <a:gs pos="15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4249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flipV="1">
            <a:off x="-1" y="-1"/>
            <a:ext cx="947271" cy="179619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685800" y="0"/>
            <a:ext cx="1081706" cy="1542130"/>
          </a:xfrm>
          <a:custGeom>
            <a:gdLst>
              <a:gd name="connsiteX0" fmla="*/ 796543 w 1096454"/>
              <a:gd name="connsiteY0" fmla="*/ 0 h 1542130"/>
              <a:gd name="connsiteX1" fmla="*/ 1096454 w 1096454"/>
              <a:gd name="connsiteY1" fmla="*/ 0 h 1542130"/>
              <a:gd name="connsiteX2" fmla="*/ 298461 w 1096454"/>
              <a:gd name="connsiteY2" fmla="*/ 1542130 h 1542130"/>
              <a:gd name="connsiteX3" fmla="*/ 0 w 1096454"/>
              <a:gd name="connsiteY3" fmla="*/ 1525230 h 1542130"/>
              <a:gd name="connsiteX0-1" fmla="*/ 781795 w 1081706"/>
              <a:gd name="connsiteY0-2" fmla="*/ 0 h 1542130"/>
              <a:gd name="connsiteX1-3" fmla="*/ 1081706 w 1081706"/>
              <a:gd name="connsiteY1-4" fmla="*/ 0 h 1542130"/>
              <a:gd name="connsiteX2-5" fmla="*/ 283713 w 1081706"/>
              <a:gd name="connsiteY2-6" fmla="*/ 1542130 h 1542130"/>
              <a:gd name="connsiteX3-7" fmla="*/ 0 w 1081706"/>
              <a:gd name="connsiteY3-8" fmla="*/ 1525230 h 1542130"/>
              <a:gd name="connsiteX4" fmla="*/ 781795 w 1081706"/>
              <a:gd name="connsiteY4" fmla="*/ 0 h 154213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1081706" h="1542130">
                <a:moveTo>
                  <a:pt x="781795" y="0"/>
                </a:moveTo>
                <a:lnTo>
                  <a:pt x="1081706" y="0"/>
                </a:lnTo>
                <a:lnTo>
                  <a:pt x="283713" y="1542130"/>
                </a:lnTo>
                <a:lnTo>
                  <a:pt x="0" y="1525230"/>
                </a:lnTo>
                <a:cubicBezTo>
                  <a:pt x="265514" y="1016820"/>
                  <a:pt x="516281" y="508410"/>
                  <a:pt x="78179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4249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300040" y="513912"/>
            <a:ext cx="1591918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grpSp>
        <p:nvGrpSpPr>
          <p:cNvPr id="3" name="Text3"/>
          <p:cNvGrpSpPr/>
          <p:nvPr>
            <p:custDataLst>
              <p:tags r:id="rId4"/>
            </p:custDataLst>
          </p:nvPr>
        </p:nvGrpSpPr>
        <p:grpSpPr>
          <a:xfrm>
            <a:off x="2399710" y="2008891"/>
            <a:ext cx="7392580" cy="640467"/>
            <a:chOff x="1054734" y="1823155"/>
            <a:chExt cx="7392580" cy="640467"/>
          </a:xfrm>
        </p:grpSpPr>
        <p:sp>
          <p:nvSpPr>
            <p:cNvPr id="4" name="平行四边形 3"/>
            <p:cNvSpPr/>
            <p:nvPr>
              <p:custDataLst>
                <p:tags r:id="rId5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5" name="Text1"/>
            <p:cNvSpPr txBox="1"/>
            <p:nvPr>
              <p:custDataLst>
                <p:tags r:id="rId6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996工作制度解析</a:t>
              </a:r>
            </a:p>
          </p:txBody>
        </p:sp>
        <p:sp>
          <p:nvSpPr>
            <p:cNvPr id="6" name="Text2"/>
            <p:cNvSpPr txBox="1"/>
            <p:nvPr>
              <p:custDataLst>
                <p:tags r:id="rId7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7" name="Text6"/>
          <p:cNvGrpSpPr/>
          <p:nvPr>
            <p:custDataLst>
              <p:tags r:id="rId8"/>
            </p:custDataLst>
          </p:nvPr>
        </p:nvGrpSpPr>
        <p:grpSpPr>
          <a:xfrm>
            <a:off x="2399710" y="2832323"/>
            <a:ext cx="7392580" cy="640467"/>
            <a:chOff x="1054734" y="1823155"/>
            <a:chExt cx="7392580" cy="640467"/>
          </a:xfrm>
        </p:grpSpPr>
        <p:sp>
          <p:nvSpPr>
            <p:cNvPr id="10" name="平行四边形 9"/>
            <p:cNvSpPr/>
            <p:nvPr>
              <p:custDataLst>
                <p:tags r:id="rId9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11" name="Text4"/>
            <p:cNvSpPr txBox="1"/>
            <p:nvPr>
              <p:custDataLst>
                <p:tags r:id="rId10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996与007工作制比较</a:t>
              </a:r>
            </a:p>
          </p:txBody>
        </p:sp>
        <p:sp>
          <p:nvSpPr>
            <p:cNvPr id="12" name="Text5"/>
            <p:cNvSpPr txBox="1"/>
            <p:nvPr>
              <p:custDataLst>
                <p:tags r:id="rId11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3" name="Text9"/>
          <p:cNvGrpSpPr/>
          <p:nvPr>
            <p:custDataLst>
              <p:tags r:id="rId12"/>
            </p:custDataLst>
          </p:nvPr>
        </p:nvGrpSpPr>
        <p:grpSpPr>
          <a:xfrm>
            <a:off x="2399710" y="3655754"/>
            <a:ext cx="7392580" cy="640467"/>
            <a:chOff x="1054734" y="1823155"/>
            <a:chExt cx="7392580" cy="640467"/>
          </a:xfrm>
        </p:grpSpPr>
        <p:sp>
          <p:nvSpPr>
            <p:cNvPr id="14" name="平行四边形 13"/>
            <p:cNvSpPr/>
            <p:nvPr>
              <p:custDataLst>
                <p:tags r:id="rId13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15" name="Text7"/>
            <p:cNvSpPr txBox="1"/>
            <p:nvPr>
              <p:custDataLst>
                <p:tags r:id="rId14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996工作制度的社会反响</a:t>
              </a:r>
            </a:p>
          </p:txBody>
        </p:sp>
        <p:sp>
          <p:nvSpPr>
            <p:cNvPr id="16" name="Text8"/>
            <p:cNvSpPr txBox="1"/>
            <p:nvPr>
              <p:custDataLst>
                <p:tags r:id="rId15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8" name="Text12"/>
          <p:cNvGrpSpPr/>
          <p:nvPr>
            <p:custDataLst>
              <p:tags r:id="rId16"/>
            </p:custDataLst>
          </p:nvPr>
        </p:nvGrpSpPr>
        <p:grpSpPr>
          <a:xfrm>
            <a:off x="2399710" y="4479186"/>
            <a:ext cx="7392580" cy="640467"/>
            <a:chOff x="1054734" y="1823155"/>
            <a:chExt cx="7392580" cy="640467"/>
          </a:xfrm>
        </p:grpSpPr>
        <p:sp>
          <p:nvSpPr>
            <p:cNvPr id="19" name="平行四边形 18"/>
            <p:cNvSpPr/>
            <p:nvPr>
              <p:custDataLst>
                <p:tags r:id="rId17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20" name="Text10"/>
            <p:cNvSpPr txBox="1"/>
            <p:nvPr>
              <p:custDataLst>
                <p:tags r:id="rId18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996工作制度的法律风险</a:t>
              </a:r>
            </a:p>
          </p:txBody>
        </p:sp>
        <p:sp>
          <p:nvSpPr>
            <p:cNvPr id="21" name="Text11"/>
            <p:cNvSpPr txBox="1"/>
            <p:nvPr>
              <p:custDataLst>
                <p:tags r:id="rId19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22" name="Text15"/>
          <p:cNvGrpSpPr/>
          <p:nvPr>
            <p:custDataLst>
              <p:tags r:id="rId20"/>
            </p:custDataLst>
          </p:nvPr>
        </p:nvGrpSpPr>
        <p:grpSpPr>
          <a:xfrm>
            <a:off x="2399710" y="5302618"/>
            <a:ext cx="7392580" cy="640467"/>
            <a:chOff x="1054734" y="1823155"/>
            <a:chExt cx="7392580" cy="640467"/>
          </a:xfrm>
        </p:grpSpPr>
        <p:sp>
          <p:nvSpPr>
            <p:cNvPr id="23" name="平行四边形 22"/>
            <p:cNvSpPr/>
            <p:nvPr>
              <p:custDataLst>
                <p:tags r:id="rId21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24" name="Text13"/>
            <p:cNvSpPr txBox="1"/>
            <p:nvPr>
              <p:custDataLst>
                <p:tags r:id="rId22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合理工作制度的建议</a:t>
              </a:r>
            </a:p>
          </p:txBody>
        </p:sp>
        <p:sp>
          <p:nvSpPr>
            <p:cNvPr id="25" name="Text14"/>
            <p:cNvSpPr txBox="1"/>
            <p:nvPr>
              <p:custDataLst>
                <p:tags r:id="rId23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26" name="Text18"/>
          <p:cNvGrpSpPr/>
          <p:nvPr>
            <p:custDataLst>
              <p:tags r:id="rId24"/>
            </p:custDataLst>
          </p:nvPr>
        </p:nvGrpSpPr>
        <p:grpSpPr>
          <a:xfrm>
            <a:off x="2399710" y="6126050"/>
            <a:ext cx="7392580" cy="640467"/>
            <a:chOff x="1054734" y="1823155"/>
            <a:chExt cx="7392580" cy="640467"/>
          </a:xfrm>
        </p:grpSpPr>
        <p:sp>
          <p:nvSpPr>
            <p:cNvPr id="0" name="平行四边形 22"/>
            <p:cNvSpPr/>
            <p:nvPr>
              <p:custDataLst>
                <p:tags r:id="rId25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0" name="Text16"/>
            <p:cNvSpPr txBox="1"/>
            <p:nvPr>
              <p:custDataLst>
                <p:tags r:id="rId26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工作制度的综合评价</a:t>
              </a:r>
            </a:p>
          </p:txBody>
        </p:sp>
        <p:sp>
          <p:nvSpPr>
            <p:cNvPr id="0" name="Text17"/>
            <p:cNvSpPr txBox="1"/>
            <p:nvPr>
              <p:custDataLst>
                <p:tags r:id="rId27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</a:p>
          </p:txBody>
        </p:sp>
      </p:grpSp>
    </p:spTree>
    <p:custDataLst>
      <p:custData r:id="rId28"/>
      <p:tags r:id="rId2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Shape1"/>
          <p:cNvGrpSpPr/>
          <p:nvPr>
            <p:custDataLst>
              <p:tags r:id="rId3"/>
            </p:custDataLst>
          </p:nvPr>
        </p:nvGrpSpPr>
        <p:grpSpPr>
          <a:xfrm>
            <a:off x="4051574" y="1741863"/>
            <a:ext cx="104172" cy="4478138"/>
            <a:chOff x="4051574" y="1741863"/>
            <a:chExt cx="104172" cy="4478138"/>
          </a:xfrm>
        </p:grpSpPr>
        <p:sp>
          <p:nvSpPr>
            <p:cNvPr id="38" name="椭圆 37"/>
            <p:cNvSpPr/>
            <p:nvPr>
              <p:custDataLst>
                <p:tags r:id="rId4"/>
              </p:custDataLst>
            </p:nvPr>
          </p:nvSpPr>
          <p:spPr>
            <a:xfrm rot="15600000">
              <a:off x="1864591" y="3945444"/>
              <a:ext cx="4478138" cy="70976"/>
            </a:xfrm>
            <a:prstGeom prst="ellipse">
              <a:avLst/>
            </a:prstGeom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5"/>
              </p:custDataLst>
            </p:nvPr>
          </p:nvSpPr>
          <p:spPr>
            <a:xfrm rot="15600000">
              <a:off x="3096079" y="3928846"/>
              <a:ext cx="2015162" cy="104172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ext1"/>
          <p:cNvSpPr txBox="1"/>
          <p:nvPr>
            <p:custDataLst>
              <p:tags r:id="rId6"/>
            </p:custDataLst>
          </p:nvPr>
        </p:nvSpPr>
        <p:spPr>
          <a:xfrm>
            <a:off x="499444" y="4859937"/>
            <a:ext cx="3240000" cy="276999"/>
          </a:xfrm>
          <a:prstGeom prst="rect">
            <a:avLst/>
          </a:prstGeom>
        </p:spPr>
        <p:txBody>
          <a:bodyPr wrap="square" anchor="ctr" anchorCtr="1">
            <a:normAutofit fontScale="4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研究表明，长时间加班导致员工健康状况下降，病假率上升。如某互联网企业实施996后，员工病假率提升20%，影响项目按时交付。企业需调整工作制度以保障健康，从而提升长期效率。</a:t>
            </a:r>
          </a:p>
        </p:txBody>
      </p:sp>
      <p:sp>
        <p:nvSpPr>
          <p:cNvPr id="3" name="Text2"/>
          <p:cNvSpPr/>
          <p:nvPr>
            <p:custDataLst>
              <p:tags r:id="rId7"/>
            </p:custDataLst>
          </p:nvPr>
        </p:nvSpPr>
        <p:spPr>
          <a:xfrm>
            <a:off x="499444" y="4366432"/>
            <a:ext cx="3231875" cy="400110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cap="all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subitile1</a:t>
            </a:r>
            <a:endParaRPr lang="zh-CN" altLang="en-US" sz="2000" b="1" cap="all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3"/>
          <p:cNvSpPr txBox="1"/>
          <p:nvPr>
            <p:custDataLst>
              <p:tags r:id="rId8"/>
            </p:custDataLst>
          </p:nvPr>
        </p:nvSpPr>
        <p:spPr>
          <a:xfrm>
            <a:off x="4476001" y="4859937"/>
            <a:ext cx="3240000" cy="276999"/>
          </a:xfrm>
          <a:prstGeom prst="rect">
            <a:avLst/>
          </a:prstGeom>
        </p:spPr>
        <p:txBody>
          <a:bodyPr wrap="square" anchor="ctr" anchorCtr="1">
            <a:normAutofit fontScale="5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灵活工作安排能提升员工满意度和工作效率。据调研，实行弹性工作制的公司员工满意度提高30%，项目完成率提升15%。企业应探索弹性工作模式，平衡效率与健康。</a:t>
            </a:r>
          </a:p>
        </p:txBody>
      </p:sp>
      <p:sp>
        <p:nvSpPr>
          <p:cNvPr id="5" name="Text4"/>
          <p:cNvSpPr/>
          <p:nvPr>
            <p:custDataLst>
              <p:tags r:id="rId9"/>
            </p:custDataLst>
          </p:nvPr>
        </p:nvSpPr>
        <p:spPr>
          <a:xfrm>
            <a:off x="4515566" y="4366432"/>
            <a:ext cx="2696685" cy="400110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cap="all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subtitle2</a:t>
            </a:r>
            <a:endParaRPr lang="zh-CN" altLang="en-US" sz="2000" b="1" cap="all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5"/>
          <p:cNvSpPr/>
          <p:nvPr>
            <p:custDataLst>
              <p:tags r:id="rId10"/>
            </p:custDataLst>
          </p:nvPr>
        </p:nvSpPr>
        <p:spPr>
          <a:xfrm>
            <a:off x="8354727" y="4366432"/>
            <a:ext cx="3128211" cy="400110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cap="all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subutitle3</a:t>
            </a:r>
            <a:endParaRPr lang="zh-CN" altLang="en-US" sz="2000" b="1" cap="all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6"/>
          <p:cNvSpPr txBox="1"/>
          <p:nvPr>
            <p:custDataLst>
              <p:tags r:id="rId11"/>
            </p:custDataLst>
          </p:nvPr>
        </p:nvSpPr>
        <p:spPr>
          <a:xfrm>
            <a:off x="8452557" y="4859937"/>
            <a:ext cx="3240000" cy="276999"/>
          </a:xfrm>
          <a:prstGeom prst="rect">
            <a:avLst/>
          </a:prstGeom>
        </p:spPr>
        <p:txBody>
          <a:bodyPr wrap="square" anchor="ctr" anchorCtr="1">
            <a:normAutofit fontScale="4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企业通过建立合理的加班补偿机制、健身福利等措施，平衡工作效率与员工健康。如某公司引入健身房、心理咨询服务，员工流失率降低10%，效率提升8%。实现双赢，需持续探索平衡点。</a:t>
            </a:r>
          </a:p>
        </p:txBody>
      </p:sp>
      <p:sp>
        <p:nvSpPr>
          <p:cNvPr id="58" name="Shape2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9618919" y="2961792"/>
            <a:ext cx="909854" cy="1001878"/>
          </a:xfrm>
          <a:custGeom>
            <a:gdLst>
              <a:gd name="T0" fmla="*/ 409 w 409"/>
              <a:gd name="T1" fmla="*/ 391 h 451"/>
              <a:gd name="T2" fmla="*/ 409 w 409"/>
              <a:gd name="T3" fmla="*/ 451 h 451"/>
              <a:gd name="T4" fmla="*/ 0 w 409"/>
              <a:gd name="T5" fmla="*/ 451 h 451"/>
              <a:gd name="T6" fmla="*/ 0 w 409"/>
              <a:gd name="T7" fmla="*/ 391 h 451"/>
              <a:gd name="T8" fmla="*/ 54 w 409"/>
              <a:gd name="T9" fmla="*/ 314 h 451"/>
              <a:gd name="T10" fmla="*/ 121 w 409"/>
              <a:gd name="T11" fmla="*/ 282 h 451"/>
              <a:gd name="T12" fmla="*/ 167 w 409"/>
              <a:gd name="T13" fmla="*/ 378 h 451"/>
              <a:gd name="T14" fmla="*/ 190 w 409"/>
              <a:gd name="T15" fmla="*/ 314 h 451"/>
              <a:gd name="T16" fmla="*/ 205 w 409"/>
              <a:gd name="T17" fmla="*/ 316 h 451"/>
              <a:gd name="T18" fmla="*/ 219 w 409"/>
              <a:gd name="T19" fmla="*/ 314 h 451"/>
              <a:gd name="T20" fmla="*/ 241 w 409"/>
              <a:gd name="T21" fmla="*/ 375 h 451"/>
              <a:gd name="T22" fmla="*/ 286 w 409"/>
              <a:gd name="T23" fmla="*/ 281 h 451"/>
              <a:gd name="T24" fmla="*/ 355 w 409"/>
              <a:gd name="T25" fmla="*/ 314 h 451"/>
              <a:gd name="T26" fmla="*/ 409 w 409"/>
              <a:gd name="T27" fmla="*/ 391 h 451"/>
              <a:gd name="T28" fmla="*/ 60 w 409"/>
              <a:gd name="T29" fmla="*/ 181 h 451"/>
              <a:gd name="T30" fmla="*/ 60 w 409"/>
              <a:gd name="T31" fmla="*/ 137 h 451"/>
              <a:gd name="T32" fmla="*/ 70 w 409"/>
              <a:gd name="T33" fmla="*/ 120 h 451"/>
              <a:gd name="T34" fmla="*/ 205 w 409"/>
              <a:gd name="T35" fmla="*/ 0 h 451"/>
              <a:gd name="T36" fmla="*/ 339 w 409"/>
              <a:gd name="T37" fmla="*/ 120 h 451"/>
              <a:gd name="T38" fmla="*/ 349 w 409"/>
              <a:gd name="T39" fmla="*/ 137 h 451"/>
              <a:gd name="T40" fmla="*/ 349 w 409"/>
              <a:gd name="T41" fmla="*/ 181 h 451"/>
              <a:gd name="T42" fmla="*/ 328 w 409"/>
              <a:gd name="T43" fmla="*/ 202 h 451"/>
              <a:gd name="T44" fmla="*/ 307 w 409"/>
              <a:gd name="T45" fmla="*/ 181 h 451"/>
              <a:gd name="T46" fmla="*/ 307 w 409"/>
              <a:gd name="T47" fmla="*/ 172 h 451"/>
              <a:gd name="T48" fmla="*/ 205 w 409"/>
              <a:gd name="T49" fmla="*/ 281 h 451"/>
              <a:gd name="T50" fmla="*/ 102 w 409"/>
              <a:gd name="T51" fmla="*/ 172 h 451"/>
              <a:gd name="T52" fmla="*/ 102 w 409"/>
              <a:gd name="T53" fmla="*/ 181 h 451"/>
              <a:gd name="T54" fmla="*/ 87 w 409"/>
              <a:gd name="T55" fmla="*/ 201 h 451"/>
              <a:gd name="T56" fmla="*/ 140 w 409"/>
              <a:gd name="T57" fmla="*/ 269 h 451"/>
              <a:gd name="T58" fmla="*/ 156 w 409"/>
              <a:gd name="T59" fmla="*/ 271 h 451"/>
              <a:gd name="T60" fmla="*/ 166 w 409"/>
              <a:gd name="T61" fmla="*/ 292 h 451"/>
              <a:gd name="T62" fmla="*/ 143 w 409"/>
              <a:gd name="T63" fmla="*/ 295 h 451"/>
              <a:gd name="T64" fmla="*/ 132 w 409"/>
              <a:gd name="T65" fmla="*/ 280 h 451"/>
              <a:gd name="T66" fmla="*/ 73 w 409"/>
              <a:gd name="T67" fmla="*/ 200 h 451"/>
              <a:gd name="T68" fmla="*/ 60 w 409"/>
              <a:gd name="T69" fmla="*/ 181 h 451"/>
              <a:gd name="T70" fmla="*/ 84 w 409"/>
              <a:gd name="T71" fmla="*/ 115 h 451"/>
              <a:gd name="T72" fmla="*/ 86 w 409"/>
              <a:gd name="T73" fmla="*/ 115 h 451"/>
              <a:gd name="T74" fmla="*/ 89 w 409"/>
              <a:gd name="T75" fmla="*/ 118 h 451"/>
              <a:gd name="T76" fmla="*/ 100 w 409"/>
              <a:gd name="T77" fmla="*/ 128 h 451"/>
              <a:gd name="T78" fmla="*/ 205 w 409"/>
              <a:gd name="T79" fmla="*/ 40 h 451"/>
              <a:gd name="T80" fmla="*/ 309 w 409"/>
              <a:gd name="T81" fmla="*/ 128 h 451"/>
              <a:gd name="T82" fmla="*/ 325 w 409"/>
              <a:gd name="T83" fmla="*/ 117 h 451"/>
              <a:gd name="T84" fmla="*/ 205 w 409"/>
              <a:gd name="T85" fmla="*/ 13 h 451"/>
              <a:gd name="T86" fmla="*/ 84 w 409"/>
              <a:gd name="T87" fmla="*/ 115 h 4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9" h="451">
                <a:moveTo>
                  <a:pt x="409" y="391"/>
                </a:moveTo>
                <a:lnTo>
                  <a:pt x="409" y="451"/>
                </a:lnTo>
                <a:lnTo>
                  <a:pt x="0" y="451"/>
                </a:lnTo>
                <a:lnTo>
                  <a:pt x="0" y="391"/>
                </a:lnTo>
                <a:cubicBezTo>
                  <a:pt x="0" y="363"/>
                  <a:pt x="25" y="328"/>
                  <a:pt x="54" y="314"/>
                </a:cubicBezTo>
                <a:lnTo>
                  <a:pt x="121" y="282"/>
                </a:lnTo>
                <a:lnTo>
                  <a:pt x="167" y="378"/>
                </a:lnTo>
                <a:lnTo>
                  <a:pt x="190" y="314"/>
                </a:lnTo>
                <a:cubicBezTo>
                  <a:pt x="195" y="315"/>
                  <a:pt x="200" y="316"/>
                  <a:pt x="205" y="316"/>
                </a:cubicBezTo>
                <a:cubicBezTo>
                  <a:pt x="209" y="316"/>
                  <a:pt x="214" y="315"/>
                  <a:pt x="219" y="314"/>
                </a:cubicBezTo>
                <a:lnTo>
                  <a:pt x="241" y="375"/>
                </a:lnTo>
                <a:lnTo>
                  <a:pt x="286" y="281"/>
                </a:lnTo>
                <a:lnTo>
                  <a:pt x="355" y="314"/>
                </a:lnTo>
                <a:cubicBezTo>
                  <a:pt x="385" y="328"/>
                  <a:pt x="409" y="363"/>
                  <a:pt x="409" y="391"/>
                </a:cubicBezTo>
                <a:close/>
                <a:moveTo>
                  <a:pt x="60" y="181"/>
                </a:moveTo>
                <a:lnTo>
                  <a:pt x="60" y="137"/>
                </a:lnTo>
                <a:cubicBezTo>
                  <a:pt x="60" y="130"/>
                  <a:pt x="64" y="124"/>
                  <a:pt x="70" y="120"/>
                </a:cubicBezTo>
                <a:cubicBezTo>
                  <a:pt x="78" y="53"/>
                  <a:pt x="135" y="0"/>
                  <a:pt x="205" y="0"/>
                </a:cubicBezTo>
                <a:cubicBezTo>
                  <a:pt x="274" y="0"/>
                  <a:pt x="331" y="53"/>
                  <a:pt x="339" y="120"/>
                </a:cubicBezTo>
                <a:cubicBezTo>
                  <a:pt x="345" y="124"/>
                  <a:pt x="349" y="130"/>
                  <a:pt x="349" y="137"/>
                </a:cubicBezTo>
                <a:lnTo>
                  <a:pt x="349" y="181"/>
                </a:lnTo>
                <a:cubicBezTo>
                  <a:pt x="349" y="192"/>
                  <a:pt x="339" y="202"/>
                  <a:pt x="328" y="202"/>
                </a:cubicBezTo>
                <a:cubicBezTo>
                  <a:pt x="316" y="202"/>
                  <a:pt x="307" y="192"/>
                  <a:pt x="307" y="181"/>
                </a:cubicBezTo>
                <a:lnTo>
                  <a:pt x="307" y="172"/>
                </a:lnTo>
                <a:cubicBezTo>
                  <a:pt x="296" y="228"/>
                  <a:pt x="254" y="281"/>
                  <a:pt x="205" y="281"/>
                </a:cubicBezTo>
                <a:cubicBezTo>
                  <a:pt x="155" y="281"/>
                  <a:pt x="113" y="228"/>
                  <a:pt x="102" y="172"/>
                </a:cubicBezTo>
                <a:lnTo>
                  <a:pt x="102" y="181"/>
                </a:lnTo>
                <a:cubicBezTo>
                  <a:pt x="102" y="190"/>
                  <a:pt x="96" y="198"/>
                  <a:pt x="87" y="201"/>
                </a:cubicBezTo>
                <a:cubicBezTo>
                  <a:pt x="96" y="229"/>
                  <a:pt x="114" y="253"/>
                  <a:pt x="140" y="269"/>
                </a:cubicBezTo>
                <a:cubicBezTo>
                  <a:pt x="144" y="268"/>
                  <a:pt x="150" y="268"/>
                  <a:pt x="156" y="271"/>
                </a:cubicBezTo>
                <a:cubicBezTo>
                  <a:pt x="165" y="276"/>
                  <a:pt x="170" y="285"/>
                  <a:pt x="166" y="292"/>
                </a:cubicBezTo>
                <a:cubicBezTo>
                  <a:pt x="163" y="298"/>
                  <a:pt x="153" y="300"/>
                  <a:pt x="143" y="295"/>
                </a:cubicBezTo>
                <a:cubicBezTo>
                  <a:pt x="137" y="292"/>
                  <a:pt x="132" y="286"/>
                  <a:pt x="132" y="280"/>
                </a:cubicBezTo>
                <a:cubicBezTo>
                  <a:pt x="103" y="261"/>
                  <a:pt x="82" y="233"/>
                  <a:pt x="73" y="200"/>
                </a:cubicBezTo>
                <a:cubicBezTo>
                  <a:pt x="66" y="197"/>
                  <a:pt x="60" y="190"/>
                  <a:pt x="60" y="181"/>
                </a:cubicBezTo>
                <a:close/>
                <a:moveTo>
                  <a:pt x="84" y="115"/>
                </a:moveTo>
                <a:cubicBezTo>
                  <a:pt x="85" y="115"/>
                  <a:pt x="85" y="115"/>
                  <a:pt x="86" y="115"/>
                </a:cubicBezTo>
                <a:cubicBezTo>
                  <a:pt x="88" y="116"/>
                  <a:pt x="89" y="117"/>
                  <a:pt x="89" y="118"/>
                </a:cubicBezTo>
                <a:cubicBezTo>
                  <a:pt x="94" y="120"/>
                  <a:pt x="98" y="124"/>
                  <a:pt x="100" y="128"/>
                </a:cubicBezTo>
                <a:cubicBezTo>
                  <a:pt x="106" y="70"/>
                  <a:pt x="150" y="40"/>
                  <a:pt x="205" y="40"/>
                </a:cubicBezTo>
                <a:cubicBezTo>
                  <a:pt x="259" y="40"/>
                  <a:pt x="303" y="70"/>
                  <a:pt x="309" y="128"/>
                </a:cubicBezTo>
                <a:cubicBezTo>
                  <a:pt x="312" y="122"/>
                  <a:pt x="318" y="118"/>
                  <a:pt x="325" y="117"/>
                </a:cubicBezTo>
                <a:cubicBezTo>
                  <a:pt x="316" y="58"/>
                  <a:pt x="266" y="13"/>
                  <a:pt x="205" y="13"/>
                </a:cubicBezTo>
                <a:cubicBezTo>
                  <a:pt x="144" y="13"/>
                  <a:pt x="94" y="57"/>
                  <a:pt x="84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Shape3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1593101" y="2906721"/>
            <a:ext cx="1058545" cy="1056949"/>
          </a:xfrm>
          <a:custGeom>
            <a:gdLst>
              <a:gd name="connsiteX0" fmla="*/ 432518 w 608697"/>
              <a:gd name="connsiteY0" fmla="*/ 535450 h 607780"/>
              <a:gd name="connsiteX1" fmla="*/ 441669 w 608697"/>
              <a:gd name="connsiteY1" fmla="*/ 544491 h 607780"/>
              <a:gd name="connsiteX2" fmla="*/ 441669 w 608697"/>
              <a:gd name="connsiteY2" fmla="*/ 598739 h 607780"/>
              <a:gd name="connsiteX3" fmla="*/ 432518 w 608697"/>
              <a:gd name="connsiteY3" fmla="*/ 607780 h 607780"/>
              <a:gd name="connsiteX4" fmla="*/ 423463 w 608697"/>
              <a:gd name="connsiteY4" fmla="*/ 598739 h 607780"/>
              <a:gd name="connsiteX5" fmla="*/ 423463 w 608697"/>
              <a:gd name="connsiteY5" fmla="*/ 544491 h 607780"/>
              <a:gd name="connsiteX6" fmla="*/ 432518 w 608697"/>
              <a:gd name="connsiteY6" fmla="*/ 535450 h 607780"/>
              <a:gd name="connsiteX7" fmla="*/ 383134 w 608697"/>
              <a:gd name="connsiteY7" fmla="*/ 535450 h 607780"/>
              <a:gd name="connsiteX8" fmla="*/ 392202 w 608697"/>
              <a:gd name="connsiteY8" fmla="*/ 544491 h 607780"/>
              <a:gd name="connsiteX9" fmla="*/ 392202 w 608697"/>
              <a:gd name="connsiteY9" fmla="*/ 598739 h 607780"/>
              <a:gd name="connsiteX10" fmla="*/ 383134 w 608697"/>
              <a:gd name="connsiteY10" fmla="*/ 607780 h 607780"/>
              <a:gd name="connsiteX11" fmla="*/ 374067 w 608697"/>
              <a:gd name="connsiteY11" fmla="*/ 598739 h 607780"/>
              <a:gd name="connsiteX12" fmla="*/ 374067 w 608697"/>
              <a:gd name="connsiteY12" fmla="*/ 544491 h 607780"/>
              <a:gd name="connsiteX13" fmla="*/ 383134 w 608697"/>
              <a:gd name="connsiteY13" fmla="*/ 535450 h 607780"/>
              <a:gd name="connsiteX14" fmla="*/ 332764 w 608697"/>
              <a:gd name="connsiteY14" fmla="*/ 535450 h 607780"/>
              <a:gd name="connsiteX15" fmla="*/ 341819 w 608697"/>
              <a:gd name="connsiteY15" fmla="*/ 544491 h 607780"/>
              <a:gd name="connsiteX16" fmla="*/ 341819 w 608697"/>
              <a:gd name="connsiteY16" fmla="*/ 598739 h 607780"/>
              <a:gd name="connsiteX17" fmla="*/ 332764 w 608697"/>
              <a:gd name="connsiteY17" fmla="*/ 607780 h 607780"/>
              <a:gd name="connsiteX18" fmla="*/ 323613 w 608697"/>
              <a:gd name="connsiteY18" fmla="*/ 598739 h 607780"/>
              <a:gd name="connsiteX19" fmla="*/ 323613 w 608697"/>
              <a:gd name="connsiteY19" fmla="*/ 544491 h 607780"/>
              <a:gd name="connsiteX20" fmla="*/ 332764 w 608697"/>
              <a:gd name="connsiteY20" fmla="*/ 535450 h 607780"/>
              <a:gd name="connsiteX21" fmla="*/ 283249 w 608697"/>
              <a:gd name="connsiteY21" fmla="*/ 535450 h 607780"/>
              <a:gd name="connsiteX22" fmla="*/ 292282 w 608697"/>
              <a:gd name="connsiteY22" fmla="*/ 544491 h 607780"/>
              <a:gd name="connsiteX23" fmla="*/ 292282 w 608697"/>
              <a:gd name="connsiteY23" fmla="*/ 598739 h 607780"/>
              <a:gd name="connsiteX24" fmla="*/ 283249 w 608697"/>
              <a:gd name="connsiteY24" fmla="*/ 607780 h 607780"/>
              <a:gd name="connsiteX25" fmla="*/ 274217 w 608697"/>
              <a:gd name="connsiteY25" fmla="*/ 598739 h 607780"/>
              <a:gd name="connsiteX26" fmla="*/ 274217 w 608697"/>
              <a:gd name="connsiteY26" fmla="*/ 544491 h 607780"/>
              <a:gd name="connsiteX27" fmla="*/ 283249 w 608697"/>
              <a:gd name="connsiteY27" fmla="*/ 535450 h 607780"/>
              <a:gd name="connsiteX28" fmla="*/ 237712 w 608697"/>
              <a:gd name="connsiteY28" fmla="*/ 535450 h 607780"/>
              <a:gd name="connsiteX29" fmla="*/ 246767 w 608697"/>
              <a:gd name="connsiteY29" fmla="*/ 544491 h 607780"/>
              <a:gd name="connsiteX30" fmla="*/ 246767 w 608697"/>
              <a:gd name="connsiteY30" fmla="*/ 598739 h 607780"/>
              <a:gd name="connsiteX31" fmla="*/ 237712 w 608697"/>
              <a:gd name="connsiteY31" fmla="*/ 607780 h 607780"/>
              <a:gd name="connsiteX32" fmla="*/ 228561 w 608697"/>
              <a:gd name="connsiteY32" fmla="*/ 598739 h 607780"/>
              <a:gd name="connsiteX33" fmla="*/ 228561 w 608697"/>
              <a:gd name="connsiteY33" fmla="*/ 544491 h 607780"/>
              <a:gd name="connsiteX34" fmla="*/ 237712 w 608697"/>
              <a:gd name="connsiteY34" fmla="*/ 535450 h 607780"/>
              <a:gd name="connsiteX35" fmla="*/ 188175 w 608697"/>
              <a:gd name="connsiteY35" fmla="*/ 535450 h 607780"/>
              <a:gd name="connsiteX36" fmla="*/ 197230 w 608697"/>
              <a:gd name="connsiteY36" fmla="*/ 544491 h 607780"/>
              <a:gd name="connsiteX37" fmla="*/ 197230 w 608697"/>
              <a:gd name="connsiteY37" fmla="*/ 598739 h 607780"/>
              <a:gd name="connsiteX38" fmla="*/ 188175 w 608697"/>
              <a:gd name="connsiteY38" fmla="*/ 607780 h 607780"/>
              <a:gd name="connsiteX39" fmla="*/ 179024 w 608697"/>
              <a:gd name="connsiteY39" fmla="*/ 598739 h 607780"/>
              <a:gd name="connsiteX40" fmla="*/ 179024 w 608697"/>
              <a:gd name="connsiteY40" fmla="*/ 544491 h 607780"/>
              <a:gd name="connsiteX41" fmla="*/ 188175 w 608697"/>
              <a:gd name="connsiteY41" fmla="*/ 535450 h 607780"/>
              <a:gd name="connsiteX42" fmla="*/ 545285 w 608697"/>
              <a:gd name="connsiteY42" fmla="*/ 409985 h 607780"/>
              <a:gd name="connsiteX43" fmla="*/ 599638 w 608697"/>
              <a:gd name="connsiteY43" fmla="*/ 409985 h 607780"/>
              <a:gd name="connsiteX44" fmla="*/ 608697 w 608697"/>
              <a:gd name="connsiteY44" fmla="*/ 419018 h 607780"/>
              <a:gd name="connsiteX45" fmla="*/ 599638 w 608697"/>
              <a:gd name="connsiteY45" fmla="*/ 428050 h 607780"/>
              <a:gd name="connsiteX46" fmla="*/ 545285 w 608697"/>
              <a:gd name="connsiteY46" fmla="*/ 428050 h 607780"/>
              <a:gd name="connsiteX47" fmla="*/ 536226 w 608697"/>
              <a:gd name="connsiteY47" fmla="*/ 419018 h 607780"/>
              <a:gd name="connsiteX48" fmla="*/ 545285 w 608697"/>
              <a:gd name="connsiteY48" fmla="*/ 409985 h 607780"/>
              <a:gd name="connsiteX49" fmla="*/ 9050 w 608697"/>
              <a:gd name="connsiteY49" fmla="*/ 409985 h 607780"/>
              <a:gd name="connsiteX50" fmla="*/ 63350 w 608697"/>
              <a:gd name="connsiteY50" fmla="*/ 409985 h 607780"/>
              <a:gd name="connsiteX51" fmla="*/ 72400 w 608697"/>
              <a:gd name="connsiteY51" fmla="*/ 419018 h 607780"/>
              <a:gd name="connsiteX52" fmla="*/ 63350 w 608697"/>
              <a:gd name="connsiteY52" fmla="*/ 428050 h 607780"/>
              <a:gd name="connsiteX53" fmla="*/ 9050 w 608697"/>
              <a:gd name="connsiteY53" fmla="*/ 428050 h 607780"/>
              <a:gd name="connsiteX54" fmla="*/ 0 w 608697"/>
              <a:gd name="connsiteY54" fmla="*/ 419018 h 607780"/>
              <a:gd name="connsiteX55" fmla="*/ 9050 w 608697"/>
              <a:gd name="connsiteY55" fmla="*/ 409985 h 607780"/>
              <a:gd name="connsiteX56" fmla="*/ 545285 w 608697"/>
              <a:gd name="connsiteY56" fmla="*/ 360519 h 607780"/>
              <a:gd name="connsiteX57" fmla="*/ 599638 w 608697"/>
              <a:gd name="connsiteY57" fmla="*/ 360519 h 607780"/>
              <a:gd name="connsiteX58" fmla="*/ 608697 w 608697"/>
              <a:gd name="connsiteY58" fmla="*/ 369574 h 607780"/>
              <a:gd name="connsiteX59" fmla="*/ 599638 w 608697"/>
              <a:gd name="connsiteY59" fmla="*/ 378725 h 607780"/>
              <a:gd name="connsiteX60" fmla="*/ 545285 w 608697"/>
              <a:gd name="connsiteY60" fmla="*/ 378725 h 607780"/>
              <a:gd name="connsiteX61" fmla="*/ 536226 w 608697"/>
              <a:gd name="connsiteY61" fmla="*/ 369574 h 607780"/>
              <a:gd name="connsiteX62" fmla="*/ 545285 w 608697"/>
              <a:gd name="connsiteY62" fmla="*/ 360519 h 607780"/>
              <a:gd name="connsiteX63" fmla="*/ 9050 w 608697"/>
              <a:gd name="connsiteY63" fmla="*/ 360519 h 607780"/>
              <a:gd name="connsiteX64" fmla="*/ 63350 w 608697"/>
              <a:gd name="connsiteY64" fmla="*/ 360519 h 607780"/>
              <a:gd name="connsiteX65" fmla="*/ 72400 w 608697"/>
              <a:gd name="connsiteY65" fmla="*/ 369574 h 607780"/>
              <a:gd name="connsiteX66" fmla="*/ 63350 w 608697"/>
              <a:gd name="connsiteY66" fmla="*/ 378725 h 607780"/>
              <a:gd name="connsiteX67" fmla="*/ 9050 w 608697"/>
              <a:gd name="connsiteY67" fmla="*/ 378725 h 607780"/>
              <a:gd name="connsiteX68" fmla="*/ 0 w 608697"/>
              <a:gd name="connsiteY68" fmla="*/ 369574 h 607780"/>
              <a:gd name="connsiteX69" fmla="*/ 9050 w 608697"/>
              <a:gd name="connsiteY69" fmla="*/ 360519 h 607780"/>
              <a:gd name="connsiteX70" fmla="*/ 545285 w 608697"/>
              <a:gd name="connsiteY70" fmla="*/ 314933 h 607780"/>
              <a:gd name="connsiteX71" fmla="*/ 599638 w 608697"/>
              <a:gd name="connsiteY71" fmla="*/ 314933 h 607780"/>
              <a:gd name="connsiteX72" fmla="*/ 608697 w 608697"/>
              <a:gd name="connsiteY72" fmla="*/ 324084 h 607780"/>
              <a:gd name="connsiteX73" fmla="*/ 599638 w 608697"/>
              <a:gd name="connsiteY73" fmla="*/ 333139 h 607780"/>
              <a:gd name="connsiteX74" fmla="*/ 545285 w 608697"/>
              <a:gd name="connsiteY74" fmla="*/ 333139 h 607780"/>
              <a:gd name="connsiteX75" fmla="*/ 536226 w 608697"/>
              <a:gd name="connsiteY75" fmla="*/ 324084 h 607780"/>
              <a:gd name="connsiteX76" fmla="*/ 545285 w 608697"/>
              <a:gd name="connsiteY76" fmla="*/ 314933 h 607780"/>
              <a:gd name="connsiteX77" fmla="*/ 9050 w 608697"/>
              <a:gd name="connsiteY77" fmla="*/ 314933 h 607780"/>
              <a:gd name="connsiteX78" fmla="*/ 63350 w 608697"/>
              <a:gd name="connsiteY78" fmla="*/ 314933 h 607780"/>
              <a:gd name="connsiteX79" fmla="*/ 72400 w 608697"/>
              <a:gd name="connsiteY79" fmla="*/ 324084 h 607780"/>
              <a:gd name="connsiteX80" fmla="*/ 63350 w 608697"/>
              <a:gd name="connsiteY80" fmla="*/ 333139 h 607780"/>
              <a:gd name="connsiteX81" fmla="*/ 9050 w 608697"/>
              <a:gd name="connsiteY81" fmla="*/ 333139 h 607780"/>
              <a:gd name="connsiteX82" fmla="*/ 0 w 608697"/>
              <a:gd name="connsiteY82" fmla="*/ 324084 h 607780"/>
              <a:gd name="connsiteX83" fmla="*/ 9050 w 608697"/>
              <a:gd name="connsiteY83" fmla="*/ 314933 h 607780"/>
              <a:gd name="connsiteX84" fmla="*/ 545285 w 608697"/>
              <a:gd name="connsiteY84" fmla="*/ 265608 h 607780"/>
              <a:gd name="connsiteX85" fmla="*/ 599638 w 608697"/>
              <a:gd name="connsiteY85" fmla="*/ 265608 h 607780"/>
              <a:gd name="connsiteX86" fmla="*/ 608697 w 608697"/>
              <a:gd name="connsiteY86" fmla="*/ 274759 h 607780"/>
              <a:gd name="connsiteX87" fmla="*/ 599638 w 608697"/>
              <a:gd name="connsiteY87" fmla="*/ 283814 h 607780"/>
              <a:gd name="connsiteX88" fmla="*/ 545285 w 608697"/>
              <a:gd name="connsiteY88" fmla="*/ 283814 h 607780"/>
              <a:gd name="connsiteX89" fmla="*/ 536226 w 608697"/>
              <a:gd name="connsiteY89" fmla="*/ 274759 h 607780"/>
              <a:gd name="connsiteX90" fmla="*/ 545285 w 608697"/>
              <a:gd name="connsiteY90" fmla="*/ 265608 h 607780"/>
              <a:gd name="connsiteX91" fmla="*/ 9050 w 608697"/>
              <a:gd name="connsiteY91" fmla="*/ 265608 h 607780"/>
              <a:gd name="connsiteX92" fmla="*/ 63350 w 608697"/>
              <a:gd name="connsiteY92" fmla="*/ 265608 h 607780"/>
              <a:gd name="connsiteX93" fmla="*/ 72400 w 608697"/>
              <a:gd name="connsiteY93" fmla="*/ 274759 h 607780"/>
              <a:gd name="connsiteX94" fmla="*/ 63350 w 608697"/>
              <a:gd name="connsiteY94" fmla="*/ 283814 h 607780"/>
              <a:gd name="connsiteX95" fmla="*/ 9050 w 608697"/>
              <a:gd name="connsiteY95" fmla="*/ 283814 h 607780"/>
              <a:gd name="connsiteX96" fmla="*/ 0 w 608697"/>
              <a:gd name="connsiteY96" fmla="*/ 274759 h 607780"/>
              <a:gd name="connsiteX97" fmla="*/ 9050 w 608697"/>
              <a:gd name="connsiteY97" fmla="*/ 265608 h 607780"/>
              <a:gd name="connsiteX98" fmla="*/ 545285 w 608697"/>
              <a:gd name="connsiteY98" fmla="*/ 215295 h 607780"/>
              <a:gd name="connsiteX99" fmla="*/ 599638 w 608697"/>
              <a:gd name="connsiteY99" fmla="*/ 215295 h 607780"/>
              <a:gd name="connsiteX100" fmla="*/ 608697 w 608697"/>
              <a:gd name="connsiteY100" fmla="*/ 224362 h 607780"/>
              <a:gd name="connsiteX101" fmla="*/ 599638 w 608697"/>
              <a:gd name="connsiteY101" fmla="*/ 233430 h 607780"/>
              <a:gd name="connsiteX102" fmla="*/ 545285 w 608697"/>
              <a:gd name="connsiteY102" fmla="*/ 233430 h 607780"/>
              <a:gd name="connsiteX103" fmla="*/ 536226 w 608697"/>
              <a:gd name="connsiteY103" fmla="*/ 224362 h 607780"/>
              <a:gd name="connsiteX104" fmla="*/ 545285 w 608697"/>
              <a:gd name="connsiteY104" fmla="*/ 215295 h 607780"/>
              <a:gd name="connsiteX105" fmla="*/ 9050 w 608697"/>
              <a:gd name="connsiteY105" fmla="*/ 215295 h 607780"/>
              <a:gd name="connsiteX106" fmla="*/ 63350 w 608697"/>
              <a:gd name="connsiteY106" fmla="*/ 215295 h 607780"/>
              <a:gd name="connsiteX107" fmla="*/ 72400 w 608697"/>
              <a:gd name="connsiteY107" fmla="*/ 224362 h 607780"/>
              <a:gd name="connsiteX108" fmla="*/ 63350 w 608697"/>
              <a:gd name="connsiteY108" fmla="*/ 233430 h 607780"/>
              <a:gd name="connsiteX109" fmla="*/ 9050 w 608697"/>
              <a:gd name="connsiteY109" fmla="*/ 233430 h 607780"/>
              <a:gd name="connsiteX110" fmla="*/ 0 w 608697"/>
              <a:gd name="connsiteY110" fmla="*/ 224362 h 607780"/>
              <a:gd name="connsiteX111" fmla="*/ 9050 w 608697"/>
              <a:gd name="connsiteY111" fmla="*/ 215295 h 607780"/>
              <a:gd name="connsiteX112" fmla="*/ 217493 w 608697"/>
              <a:gd name="connsiteY112" fmla="*/ 199054 h 607780"/>
              <a:gd name="connsiteX113" fmla="*/ 217493 w 608697"/>
              <a:gd name="connsiteY113" fmla="*/ 388249 h 607780"/>
              <a:gd name="connsiteX114" fmla="*/ 405197 w 608697"/>
              <a:gd name="connsiteY114" fmla="*/ 388249 h 607780"/>
              <a:gd name="connsiteX115" fmla="*/ 405197 w 608697"/>
              <a:gd name="connsiteY115" fmla="*/ 199054 h 607780"/>
              <a:gd name="connsiteX116" fmla="*/ 545285 w 608697"/>
              <a:gd name="connsiteY116" fmla="*/ 165899 h 607780"/>
              <a:gd name="connsiteX117" fmla="*/ 599638 w 608697"/>
              <a:gd name="connsiteY117" fmla="*/ 165899 h 607780"/>
              <a:gd name="connsiteX118" fmla="*/ 608697 w 608697"/>
              <a:gd name="connsiteY118" fmla="*/ 174918 h 607780"/>
              <a:gd name="connsiteX119" fmla="*/ 599638 w 608697"/>
              <a:gd name="connsiteY119" fmla="*/ 184034 h 607780"/>
              <a:gd name="connsiteX120" fmla="*/ 545285 w 608697"/>
              <a:gd name="connsiteY120" fmla="*/ 184034 h 607780"/>
              <a:gd name="connsiteX121" fmla="*/ 536226 w 608697"/>
              <a:gd name="connsiteY121" fmla="*/ 174918 h 607780"/>
              <a:gd name="connsiteX122" fmla="*/ 545285 w 608697"/>
              <a:gd name="connsiteY122" fmla="*/ 165899 h 607780"/>
              <a:gd name="connsiteX123" fmla="*/ 9050 w 608697"/>
              <a:gd name="connsiteY123" fmla="*/ 165899 h 607780"/>
              <a:gd name="connsiteX124" fmla="*/ 63350 w 608697"/>
              <a:gd name="connsiteY124" fmla="*/ 165899 h 607780"/>
              <a:gd name="connsiteX125" fmla="*/ 72400 w 608697"/>
              <a:gd name="connsiteY125" fmla="*/ 175014 h 607780"/>
              <a:gd name="connsiteX126" fmla="*/ 63350 w 608697"/>
              <a:gd name="connsiteY126" fmla="*/ 184034 h 607780"/>
              <a:gd name="connsiteX127" fmla="*/ 9050 w 608697"/>
              <a:gd name="connsiteY127" fmla="*/ 184034 h 607780"/>
              <a:gd name="connsiteX128" fmla="*/ 0 w 608697"/>
              <a:gd name="connsiteY128" fmla="*/ 175014 h 607780"/>
              <a:gd name="connsiteX129" fmla="*/ 9050 w 608697"/>
              <a:gd name="connsiteY129" fmla="*/ 165899 h 607780"/>
              <a:gd name="connsiteX130" fmla="*/ 191490 w 608697"/>
              <a:gd name="connsiteY130" fmla="*/ 149807 h 607780"/>
              <a:gd name="connsiteX131" fmla="*/ 173577 w 608697"/>
              <a:gd name="connsiteY131" fmla="*/ 167697 h 607780"/>
              <a:gd name="connsiteX132" fmla="*/ 191490 w 608697"/>
              <a:gd name="connsiteY132" fmla="*/ 185588 h 607780"/>
              <a:gd name="connsiteX133" fmla="*/ 209403 w 608697"/>
              <a:gd name="connsiteY133" fmla="*/ 167697 h 607780"/>
              <a:gd name="connsiteX134" fmla="*/ 191490 w 608697"/>
              <a:gd name="connsiteY134" fmla="*/ 149807 h 607780"/>
              <a:gd name="connsiteX135" fmla="*/ 162983 w 608697"/>
              <a:gd name="connsiteY135" fmla="*/ 96040 h 607780"/>
              <a:gd name="connsiteX136" fmla="*/ 457780 w 608697"/>
              <a:gd name="connsiteY136" fmla="*/ 96040 h 607780"/>
              <a:gd name="connsiteX137" fmla="*/ 513928 w 608697"/>
              <a:gd name="connsiteY137" fmla="*/ 152115 h 607780"/>
              <a:gd name="connsiteX138" fmla="*/ 513928 w 608697"/>
              <a:gd name="connsiteY138" fmla="*/ 446634 h 607780"/>
              <a:gd name="connsiteX139" fmla="*/ 457780 w 608697"/>
              <a:gd name="connsiteY139" fmla="*/ 502709 h 607780"/>
              <a:gd name="connsiteX140" fmla="*/ 162983 w 608697"/>
              <a:gd name="connsiteY140" fmla="*/ 502709 h 607780"/>
              <a:gd name="connsiteX141" fmla="*/ 106836 w 608697"/>
              <a:gd name="connsiteY141" fmla="*/ 446634 h 607780"/>
              <a:gd name="connsiteX142" fmla="*/ 106836 w 608697"/>
              <a:gd name="connsiteY142" fmla="*/ 152115 h 607780"/>
              <a:gd name="connsiteX143" fmla="*/ 162983 w 608697"/>
              <a:gd name="connsiteY143" fmla="*/ 96040 h 607780"/>
              <a:gd name="connsiteX144" fmla="*/ 432518 w 608697"/>
              <a:gd name="connsiteY144" fmla="*/ 0 h 607780"/>
              <a:gd name="connsiteX145" fmla="*/ 441669 w 608697"/>
              <a:gd name="connsiteY145" fmla="*/ 9041 h 607780"/>
              <a:gd name="connsiteX146" fmla="*/ 441669 w 608697"/>
              <a:gd name="connsiteY146" fmla="*/ 63289 h 607780"/>
              <a:gd name="connsiteX147" fmla="*/ 432518 w 608697"/>
              <a:gd name="connsiteY147" fmla="*/ 72330 h 607780"/>
              <a:gd name="connsiteX148" fmla="*/ 423463 w 608697"/>
              <a:gd name="connsiteY148" fmla="*/ 63289 h 607780"/>
              <a:gd name="connsiteX149" fmla="*/ 423463 w 608697"/>
              <a:gd name="connsiteY149" fmla="*/ 9041 h 607780"/>
              <a:gd name="connsiteX150" fmla="*/ 432518 w 608697"/>
              <a:gd name="connsiteY150" fmla="*/ 0 h 607780"/>
              <a:gd name="connsiteX151" fmla="*/ 383134 w 608697"/>
              <a:gd name="connsiteY151" fmla="*/ 0 h 607780"/>
              <a:gd name="connsiteX152" fmla="*/ 392202 w 608697"/>
              <a:gd name="connsiteY152" fmla="*/ 9041 h 607780"/>
              <a:gd name="connsiteX153" fmla="*/ 392202 w 608697"/>
              <a:gd name="connsiteY153" fmla="*/ 63289 h 607780"/>
              <a:gd name="connsiteX154" fmla="*/ 383134 w 608697"/>
              <a:gd name="connsiteY154" fmla="*/ 72330 h 607780"/>
              <a:gd name="connsiteX155" fmla="*/ 374067 w 608697"/>
              <a:gd name="connsiteY155" fmla="*/ 63289 h 607780"/>
              <a:gd name="connsiteX156" fmla="*/ 374067 w 608697"/>
              <a:gd name="connsiteY156" fmla="*/ 9041 h 607780"/>
              <a:gd name="connsiteX157" fmla="*/ 383134 w 608697"/>
              <a:gd name="connsiteY157" fmla="*/ 0 h 607780"/>
              <a:gd name="connsiteX158" fmla="*/ 332764 w 608697"/>
              <a:gd name="connsiteY158" fmla="*/ 0 h 607780"/>
              <a:gd name="connsiteX159" fmla="*/ 341819 w 608697"/>
              <a:gd name="connsiteY159" fmla="*/ 9041 h 607780"/>
              <a:gd name="connsiteX160" fmla="*/ 341819 w 608697"/>
              <a:gd name="connsiteY160" fmla="*/ 63289 h 607780"/>
              <a:gd name="connsiteX161" fmla="*/ 332764 w 608697"/>
              <a:gd name="connsiteY161" fmla="*/ 72330 h 607780"/>
              <a:gd name="connsiteX162" fmla="*/ 323613 w 608697"/>
              <a:gd name="connsiteY162" fmla="*/ 63289 h 607780"/>
              <a:gd name="connsiteX163" fmla="*/ 323613 w 608697"/>
              <a:gd name="connsiteY163" fmla="*/ 9041 h 607780"/>
              <a:gd name="connsiteX164" fmla="*/ 332764 w 608697"/>
              <a:gd name="connsiteY164" fmla="*/ 0 h 607780"/>
              <a:gd name="connsiteX165" fmla="*/ 283249 w 608697"/>
              <a:gd name="connsiteY165" fmla="*/ 0 h 607780"/>
              <a:gd name="connsiteX166" fmla="*/ 292282 w 608697"/>
              <a:gd name="connsiteY166" fmla="*/ 9041 h 607780"/>
              <a:gd name="connsiteX167" fmla="*/ 292282 w 608697"/>
              <a:gd name="connsiteY167" fmla="*/ 63289 h 607780"/>
              <a:gd name="connsiteX168" fmla="*/ 283249 w 608697"/>
              <a:gd name="connsiteY168" fmla="*/ 72330 h 607780"/>
              <a:gd name="connsiteX169" fmla="*/ 274217 w 608697"/>
              <a:gd name="connsiteY169" fmla="*/ 63289 h 607780"/>
              <a:gd name="connsiteX170" fmla="*/ 274217 w 608697"/>
              <a:gd name="connsiteY170" fmla="*/ 9041 h 607780"/>
              <a:gd name="connsiteX171" fmla="*/ 283249 w 608697"/>
              <a:gd name="connsiteY171" fmla="*/ 0 h 607780"/>
              <a:gd name="connsiteX172" fmla="*/ 237712 w 608697"/>
              <a:gd name="connsiteY172" fmla="*/ 0 h 607780"/>
              <a:gd name="connsiteX173" fmla="*/ 246767 w 608697"/>
              <a:gd name="connsiteY173" fmla="*/ 9041 h 607780"/>
              <a:gd name="connsiteX174" fmla="*/ 246767 w 608697"/>
              <a:gd name="connsiteY174" fmla="*/ 63289 h 607780"/>
              <a:gd name="connsiteX175" fmla="*/ 237712 w 608697"/>
              <a:gd name="connsiteY175" fmla="*/ 72330 h 607780"/>
              <a:gd name="connsiteX176" fmla="*/ 228561 w 608697"/>
              <a:gd name="connsiteY176" fmla="*/ 63289 h 607780"/>
              <a:gd name="connsiteX177" fmla="*/ 228561 w 608697"/>
              <a:gd name="connsiteY177" fmla="*/ 9041 h 607780"/>
              <a:gd name="connsiteX178" fmla="*/ 237712 w 608697"/>
              <a:gd name="connsiteY178" fmla="*/ 0 h 607780"/>
              <a:gd name="connsiteX179" fmla="*/ 188198 w 608697"/>
              <a:gd name="connsiteY179" fmla="*/ 0 h 607780"/>
              <a:gd name="connsiteX180" fmla="*/ 197231 w 608697"/>
              <a:gd name="connsiteY180" fmla="*/ 9041 h 607780"/>
              <a:gd name="connsiteX181" fmla="*/ 197231 w 608697"/>
              <a:gd name="connsiteY181" fmla="*/ 63289 h 607780"/>
              <a:gd name="connsiteX182" fmla="*/ 188198 w 608697"/>
              <a:gd name="connsiteY182" fmla="*/ 72330 h 607780"/>
              <a:gd name="connsiteX183" fmla="*/ 179166 w 608697"/>
              <a:gd name="connsiteY183" fmla="*/ 63289 h 607780"/>
              <a:gd name="connsiteX184" fmla="*/ 179166 w 608697"/>
              <a:gd name="connsiteY184" fmla="*/ 9041 h 607780"/>
              <a:gd name="connsiteX185" fmla="*/ 188198 w 608697"/>
              <a:gd name="connsiteY185" fmla="*/ 0 h 6077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608697" h="607780">
                <a:moveTo>
                  <a:pt x="432518" y="535450"/>
                </a:moveTo>
                <a:cubicBezTo>
                  <a:pt x="437527" y="535450"/>
                  <a:pt x="441669" y="539490"/>
                  <a:pt x="441669" y="544491"/>
                </a:cubicBezTo>
                <a:lnTo>
                  <a:pt x="441669" y="598739"/>
                </a:lnTo>
                <a:cubicBezTo>
                  <a:pt x="441669" y="603741"/>
                  <a:pt x="437527" y="607780"/>
                  <a:pt x="432518" y="607780"/>
                </a:cubicBezTo>
                <a:cubicBezTo>
                  <a:pt x="427509" y="607780"/>
                  <a:pt x="423463" y="603741"/>
                  <a:pt x="423463" y="598739"/>
                </a:cubicBezTo>
                <a:lnTo>
                  <a:pt x="423463" y="544491"/>
                </a:lnTo>
                <a:cubicBezTo>
                  <a:pt x="423463" y="539490"/>
                  <a:pt x="427509" y="535450"/>
                  <a:pt x="432518" y="535450"/>
                </a:cubicBezTo>
                <a:close/>
                <a:moveTo>
                  <a:pt x="383134" y="535450"/>
                </a:moveTo>
                <a:cubicBezTo>
                  <a:pt x="388150" y="535450"/>
                  <a:pt x="392202" y="539490"/>
                  <a:pt x="392202" y="544491"/>
                </a:cubicBezTo>
                <a:lnTo>
                  <a:pt x="392202" y="598739"/>
                </a:lnTo>
                <a:cubicBezTo>
                  <a:pt x="392202" y="603741"/>
                  <a:pt x="388150" y="607780"/>
                  <a:pt x="383134" y="607780"/>
                </a:cubicBezTo>
                <a:cubicBezTo>
                  <a:pt x="378118" y="607780"/>
                  <a:pt x="374067" y="603741"/>
                  <a:pt x="374067" y="598739"/>
                </a:cubicBezTo>
                <a:lnTo>
                  <a:pt x="374067" y="544491"/>
                </a:lnTo>
                <a:cubicBezTo>
                  <a:pt x="374067" y="539490"/>
                  <a:pt x="378118" y="535450"/>
                  <a:pt x="383134" y="535450"/>
                </a:cubicBezTo>
                <a:close/>
                <a:moveTo>
                  <a:pt x="332764" y="535450"/>
                </a:moveTo>
                <a:cubicBezTo>
                  <a:pt x="337773" y="535450"/>
                  <a:pt x="341819" y="539490"/>
                  <a:pt x="341819" y="544491"/>
                </a:cubicBezTo>
                <a:lnTo>
                  <a:pt x="341819" y="598739"/>
                </a:lnTo>
                <a:cubicBezTo>
                  <a:pt x="341819" y="603741"/>
                  <a:pt x="337773" y="607780"/>
                  <a:pt x="332764" y="607780"/>
                </a:cubicBezTo>
                <a:cubicBezTo>
                  <a:pt x="327755" y="607780"/>
                  <a:pt x="323613" y="603741"/>
                  <a:pt x="323613" y="598739"/>
                </a:cubicBezTo>
                <a:lnTo>
                  <a:pt x="323613" y="544491"/>
                </a:lnTo>
                <a:cubicBezTo>
                  <a:pt x="323613" y="539490"/>
                  <a:pt x="327755" y="535450"/>
                  <a:pt x="332764" y="535450"/>
                </a:cubicBezTo>
                <a:close/>
                <a:moveTo>
                  <a:pt x="283249" y="535450"/>
                </a:moveTo>
                <a:cubicBezTo>
                  <a:pt x="288246" y="535450"/>
                  <a:pt x="292282" y="539490"/>
                  <a:pt x="292282" y="544491"/>
                </a:cubicBezTo>
                <a:lnTo>
                  <a:pt x="292282" y="598739"/>
                </a:lnTo>
                <a:cubicBezTo>
                  <a:pt x="292282" y="603741"/>
                  <a:pt x="288246" y="607780"/>
                  <a:pt x="283249" y="607780"/>
                </a:cubicBezTo>
                <a:cubicBezTo>
                  <a:pt x="278253" y="607780"/>
                  <a:pt x="274217" y="603741"/>
                  <a:pt x="274217" y="598739"/>
                </a:cubicBezTo>
                <a:lnTo>
                  <a:pt x="274217" y="544491"/>
                </a:lnTo>
                <a:cubicBezTo>
                  <a:pt x="274217" y="539490"/>
                  <a:pt x="278253" y="535450"/>
                  <a:pt x="283249" y="535450"/>
                </a:cubicBezTo>
                <a:close/>
                <a:moveTo>
                  <a:pt x="237712" y="535450"/>
                </a:moveTo>
                <a:cubicBezTo>
                  <a:pt x="242625" y="535450"/>
                  <a:pt x="246767" y="539490"/>
                  <a:pt x="246767" y="544491"/>
                </a:cubicBezTo>
                <a:lnTo>
                  <a:pt x="246767" y="598739"/>
                </a:lnTo>
                <a:cubicBezTo>
                  <a:pt x="246767" y="603741"/>
                  <a:pt x="242625" y="607780"/>
                  <a:pt x="237712" y="607780"/>
                </a:cubicBezTo>
                <a:cubicBezTo>
                  <a:pt x="232607" y="607780"/>
                  <a:pt x="228561" y="603741"/>
                  <a:pt x="228561" y="598739"/>
                </a:cubicBezTo>
                <a:lnTo>
                  <a:pt x="228561" y="544491"/>
                </a:lnTo>
                <a:cubicBezTo>
                  <a:pt x="228561" y="539490"/>
                  <a:pt x="232607" y="535450"/>
                  <a:pt x="237712" y="535450"/>
                </a:cubicBezTo>
                <a:close/>
                <a:moveTo>
                  <a:pt x="188175" y="535450"/>
                </a:moveTo>
                <a:cubicBezTo>
                  <a:pt x="193184" y="535450"/>
                  <a:pt x="197230" y="539490"/>
                  <a:pt x="197230" y="544491"/>
                </a:cubicBezTo>
                <a:lnTo>
                  <a:pt x="197230" y="598739"/>
                </a:lnTo>
                <a:cubicBezTo>
                  <a:pt x="197230" y="603741"/>
                  <a:pt x="193184" y="607780"/>
                  <a:pt x="188175" y="607780"/>
                </a:cubicBezTo>
                <a:cubicBezTo>
                  <a:pt x="183166" y="607780"/>
                  <a:pt x="179024" y="603741"/>
                  <a:pt x="179024" y="598739"/>
                </a:cubicBezTo>
                <a:lnTo>
                  <a:pt x="179024" y="544491"/>
                </a:lnTo>
                <a:cubicBezTo>
                  <a:pt x="179024" y="539490"/>
                  <a:pt x="183166" y="535450"/>
                  <a:pt x="188175" y="535450"/>
                </a:cubicBezTo>
                <a:close/>
                <a:moveTo>
                  <a:pt x="545285" y="409985"/>
                </a:moveTo>
                <a:lnTo>
                  <a:pt x="599638" y="409985"/>
                </a:lnTo>
                <a:cubicBezTo>
                  <a:pt x="604650" y="409985"/>
                  <a:pt x="608697" y="414021"/>
                  <a:pt x="608697" y="419018"/>
                </a:cubicBezTo>
                <a:cubicBezTo>
                  <a:pt x="608697" y="424014"/>
                  <a:pt x="604650" y="428050"/>
                  <a:pt x="599638" y="428050"/>
                </a:cubicBezTo>
                <a:lnTo>
                  <a:pt x="545285" y="428050"/>
                </a:lnTo>
                <a:cubicBezTo>
                  <a:pt x="540274" y="428050"/>
                  <a:pt x="536226" y="424014"/>
                  <a:pt x="536226" y="419018"/>
                </a:cubicBezTo>
                <a:cubicBezTo>
                  <a:pt x="536226" y="414021"/>
                  <a:pt x="540274" y="409985"/>
                  <a:pt x="545285" y="409985"/>
                </a:cubicBezTo>
                <a:close/>
                <a:moveTo>
                  <a:pt x="9050" y="409985"/>
                </a:moveTo>
                <a:lnTo>
                  <a:pt x="63350" y="409985"/>
                </a:lnTo>
                <a:cubicBezTo>
                  <a:pt x="68356" y="409985"/>
                  <a:pt x="72400" y="414021"/>
                  <a:pt x="72400" y="419018"/>
                </a:cubicBezTo>
                <a:cubicBezTo>
                  <a:pt x="72400" y="424014"/>
                  <a:pt x="68356" y="428050"/>
                  <a:pt x="63350" y="428050"/>
                </a:cubicBezTo>
                <a:lnTo>
                  <a:pt x="9050" y="428050"/>
                </a:lnTo>
                <a:cubicBezTo>
                  <a:pt x="4043" y="428050"/>
                  <a:pt x="0" y="424014"/>
                  <a:pt x="0" y="419018"/>
                </a:cubicBezTo>
                <a:cubicBezTo>
                  <a:pt x="0" y="414021"/>
                  <a:pt x="4043" y="409985"/>
                  <a:pt x="9050" y="409985"/>
                </a:cubicBezTo>
                <a:close/>
                <a:moveTo>
                  <a:pt x="545285" y="360519"/>
                </a:moveTo>
                <a:lnTo>
                  <a:pt x="599638" y="360519"/>
                </a:lnTo>
                <a:cubicBezTo>
                  <a:pt x="604650" y="360519"/>
                  <a:pt x="608697" y="364565"/>
                  <a:pt x="608697" y="369574"/>
                </a:cubicBezTo>
                <a:cubicBezTo>
                  <a:pt x="608697" y="374679"/>
                  <a:pt x="604650" y="378725"/>
                  <a:pt x="599638" y="378725"/>
                </a:cubicBezTo>
                <a:lnTo>
                  <a:pt x="545285" y="378725"/>
                </a:lnTo>
                <a:cubicBezTo>
                  <a:pt x="540274" y="378725"/>
                  <a:pt x="536226" y="374679"/>
                  <a:pt x="536226" y="369574"/>
                </a:cubicBezTo>
                <a:cubicBezTo>
                  <a:pt x="536226" y="364565"/>
                  <a:pt x="540274" y="360519"/>
                  <a:pt x="545285" y="360519"/>
                </a:cubicBezTo>
                <a:close/>
                <a:moveTo>
                  <a:pt x="9050" y="360519"/>
                </a:moveTo>
                <a:lnTo>
                  <a:pt x="63350" y="360519"/>
                </a:lnTo>
                <a:cubicBezTo>
                  <a:pt x="68356" y="360519"/>
                  <a:pt x="72400" y="364565"/>
                  <a:pt x="72400" y="369574"/>
                </a:cubicBezTo>
                <a:cubicBezTo>
                  <a:pt x="72400" y="374679"/>
                  <a:pt x="68356" y="378725"/>
                  <a:pt x="63350" y="378725"/>
                </a:cubicBezTo>
                <a:lnTo>
                  <a:pt x="9050" y="378725"/>
                </a:lnTo>
                <a:cubicBezTo>
                  <a:pt x="4043" y="378725"/>
                  <a:pt x="0" y="374679"/>
                  <a:pt x="0" y="369574"/>
                </a:cubicBezTo>
                <a:cubicBezTo>
                  <a:pt x="0" y="364565"/>
                  <a:pt x="4043" y="360519"/>
                  <a:pt x="9050" y="360519"/>
                </a:cubicBezTo>
                <a:close/>
                <a:moveTo>
                  <a:pt x="545285" y="314933"/>
                </a:moveTo>
                <a:lnTo>
                  <a:pt x="599638" y="314933"/>
                </a:lnTo>
                <a:cubicBezTo>
                  <a:pt x="604650" y="314933"/>
                  <a:pt x="608697" y="319075"/>
                  <a:pt x="608697" y="324084"/>
                </a:cubicBezTo>
                <a:cubicBezTo>
                  <a:pt x="608697" y="328997"/>
                  <a:pt x="604650" y="333139"/>
                  <a:pt x="599638" y="333139"/>
                </a:cubicBezTo>
                <a:lnTo>
                  <a:pt x="545285" y="333139"/>
                </a:lnTo>
                <a:cubicBezTo>
                  <a:pt x="540274" y="333139"/>
                  <a:pt x="536226" y="328997"/>
                  <a:pt x="536226" y="324084"/>
                </a:cubicBezTo>
                <a:cubicBezTo>
                  <a:pt x="536226" y="319075"/>
                  <a:pt x="540274" y="314933"/>
                  <a:pt x="545285" y="314933"/>
                </a:cubicBezTo>
                <a:close/>
                <a:moveTo>
                  <a:pt x="9050" y="314933"/>
                </a:moveTo>
                <a:lnTo>
                  <a:pt x="63350" y="314933"/>
                </a:lnTo>
                <a:cubicBezTo>
                  <a:pt x="68356" y="314933"/>
                  <a:pt x="72400" y="319075"/>
                  <a:pt x="72400" y="324084"/>
                </a:cubicBezTo>
                <a:cubicBezTo>
                  <a:pt x="72400" y="328997"/>
                  <a:pt x="68356" y="333139"/>
                  <a:pt x="63350" y="333139"/>
                </a:cubicBezTo>
                <a:lnTo>
                  <a:pt x="9050" y="333139"/>
                </a:lnTo>
                <a:cubicBezTo>
                  <a:pt x="4043" y="333139"/>
                  <a:pt x="0" y="328997"/>
                  <a:pt x="0" y="324084"/>
                </a:cubicBezTo>
                <a:cubicBezTo>
                  <a:pt x="0" y="319075"/>
                  <a:pt x="4043" y="314933"/>
                  <a:pt x="9050" y="314933"/>
                </a:cubicBezTo>
                <a:close/>
                <a:moveTo>
                  <a:pt x="545285" y="265608"/>
                </a:moveTo>
                <a:lnTo>
                  <a:pt x="599638" y="265608"/>
                </a:lnTo>
                <a:cubicBezTo>
                  <a:pt x="604650" y="265608"/>
                  <a:pt x="608697" y="269654"/>
                  <a:pt x="608697" y="274759"/>
                </a:cubicBezTo>
                <a:cubicBezTo>
                  <a:pt x="608697" y="279768"/>
                  <a:pt x="604650" y="283814"/>
                  <a:pt x="599638" y="283814"/>
                </a:cubicBezTo>
                <a:lnTo>
                  <a:pt x="545285" y="283814"/>
                </a:lnTo>
                <a:cubicBezTo>
                  <a:pt x="540274" y="283814"/>
                  <a:pt x="536226" y="279768"/>
                  <a:pt x="536226" y="274759"/>
                </a:cubicBezTo>
                <a:cubicBezTo>
                  <a:pt x="536226" y="269654"/>
                  <a:pt x="540274" y="265608"/>
                  <a:pt x="545285" y="265608"/>
                </a:cubicBezTo>
                <a:close/>
                <a:moveTo>
                  <a:pt x="9050" y="265608"/>
                </a:moveTo>
                <a:lnTo>
                  <a:pt x="63350" y="265608"/>
                </a:lnTo>
                <a:cubicBezTo>
                  <a:pt x="68356" y="265608"/>
                  <a:pt x="72400" y="269654"/>
                  <a:pt x="72400" y="274759"/>
                </a:cubicBezTo>
                <a:cubicBezTo>
                  <a:pt x="72400" y="279768"/>
                  <a:pt x="68356" y="283814"/>
                  <a:pt x="63350" y="283814"/>
                </a:cubicBezTo>
                <a:lnTo>
                  <a:pt x="9050" y="283814"/>
                </a:lnTo>
                <a:cubicBezTo>
                  <a:pt x="4043" y="283814"/>
                  <a:pt x="0" y="279768"/>
                  <a:pt x="0" y="274759"/>
                </a:cubicBezTo>
                <a:cubicBezTo>
                  <a:pt x="0" y="269654"/>
                  <a:pt x="4043" y="265608"/>
                  <a:pt x="9050" y="265608"/>
                </a:cubicBezTo>
                <a:close/>
                <a:moveTo>
                  <a:pt x="545285" y="215295"/>
                </a:moveTo>
                <a:lnTo>
                  <a:pt x="599638" y="215295"/>
                </a:lnTo>
                <a:cubicBezTo>
                  <a:pt x="604650" y="215295"/>
                  <a:pt x="608697" y="219346"/>
                  <a:pt x="608697" y="224362"/>
                </a:cubicBezTo>
                <a:cubicBezTo>
                  <a:pt x="608697" y="229378"/>
                  <a:pt x="604650" y="233430"/>
                  <a:pt x="599638" y="233430"/>
                </a:cubicBezTo>
                <a:lnTo>
                  <a:pt x="545285" y="233430"/>
                </a:lnTo>
                <a:cubicBezTo>
                  <a:pt x="540274" y="233430"/>
                  <a:pt x="536226" y="229378"/>
                  <a:pt x="536226" y="224362"/>
                </a:cubicBezTo>
                <a:cubicBezTo>
                  <a:pt x="536226" y="219346"/>
                  <a:pt x="540274" y="215295"/>
                  <a:pt x="545285" y="215295"/>
                </a:cubicBezTo>
                <a:close/>
                <a:moveTo>
                  <a:pt x="9050" y="215295"/>
                </a:moveTo>
                <a:lnTo>
                  <a:pt x="63350" y="215295"/>
                </a:lnTo>
                <a:cubicBezTo>
                  <a:pt x="68356" y="215295"/>
                  <a:pt x="72400" y="219346"/>
                  <a:pt x="72400" y="224362"/>
                </a:cubicBezTo>
                <a:cubicBezTo>
                  <a:pt x="72400" y="229378"/>
                  <a:pt x="68356" y="233430"/>
                  <a:pt x="63350" y="233430"/>
                </a:cubicBezTo>
                <a:lnTo>
                  <a:pt x="9050" y="233430"/>
                </a:lnTo>
                <a:cubicBezTo>
                  <a:pt x="4043" y="233430"/>
                  <a:pt x="0" y="229378"/>
                  <a:pt x="0" y="224362"/>
                </a:cubicBezTo>
                <a:cubicBezTo>
                  <a:pt x="0" y="219346"/>
                  <a:pt x="4043" y="215295"/>
                  <a:pt x="9050" y="215295"/>
                </a:cubicBezTo>
                <a:close/>
                <a:moveTo>
                  <a:pt x="217493" y="199054"/>
                </a:moveTo>
                <a:lnTo>
                  <a:pt x="217493" y="388249"/>
                </a:lnTo>
                <a:lnTo>
                  <a:pt x="405197" y="388249"/>
                </a:lnTo>
                <a:lnTo>
                  <a:pt x="405197" y="199054"/>
                </a:lnTo>
                <a:close/>
                <a:moveTo>
                  <a:pt x="545285" y="165899"/>
                </a:moveTo>
                <a:lnTo>
                  <a:pt x="599638" y="165899"/>
                </a:lnTo>
                <a:cubicBezTo>
                  <a:pt x="604650" y="165899"/>
                  <a:pt x="608697" y="170025"/>
                  <a:pt x="608697" y="174918"/>
                </a:cubicBezTo>
                <a:cubicBezTo>
                  <a:pt x="608697" y="179908"/>
                  <a:pt x="604650" y="184034"/>
                  <a:pt x="599638" y="184034"/>
                </a:cubicBezTo>
                <a:lnTo>
                  <a:pt x="545285" y="184034"/>
                </a:lnTo>
                <a:cubicBezTo>
                  <a:pt x="540274" y="184034"/>
                  <a:pt x="536226" y="179908"/>
                  <a:pt x="536226" y="174918"/>
                </a:cubicBezTo>
                <a:cubicBezTo>
                  <a:pt x="536226" y="170025"/>
                  <a:pt x="540274" y="165899"/>
                  <a:pt x="545285" y="165899"/>
                </a:cubicBezTo>
                <a:close/>
                <a:moveTo>
                  <a:pt x="9050" y="165899"/>
                </a:moveTo>
                <a:lnTo>
                  <a:pt x="63350" y="165899"/>
                </a:lnTo>
                <a:cubicBezTo>
                  <a:pt x="68356" y="165899"/>
                  <a:pt x="72400" y="170025"/>
                  <a:pt x="72400" y="175014"/>
                </a:cubicBezTo>
                <a:cubicBezTo>
                  <a:pt x="72400" y="179908"/>
                  <a:pt x="68356" y="184034"/>
                  <a:pt x="63350" y="184034"/>
                </a:cubicBezTo>
                <a:lnTo>
                  <a:pt x="9050" y="184034"/>
                </a:lnTo>
                <a:cubicBezTo>
                  <a:pt x="4043" y="184034"/>
                  <a:pt x="0" y="179908"/>
                  <a:pt x="0" y="175014"/>
                </a:cubicBezTo>
                <a:cubicBezTo>
                  <a:pt x="0" y="170025"/>
                  <a:pt x="4043" y="165899"/>
                  <a:pt x="9050" y="165899"/>
                </a:cubicBezTo>
                <a:close/>
                <a:moveTo>
                  <a:pt x="191490" y="149807"/>
                </a:moveTo>
                <a:cubicBezTo>
                  <a:pt x="181570" y="149807"/>
                  <a:pt x="173577" y="157790"/>
                  <a:pt x="173577" y="167697"/>
                </a:cubicBezTo>
                <a:cubicBezTo>
                  <a:pt x="173577" y="177508"/>
                  <a:pt x="181570" y="185588"/>
                  <a:pt x="191490" y="185588"/>
                </a:cubicBezTo>
                <a:cubicBezTo>
                  <a:pt x="201313" y="185588"/>
                  <a:pt x="209403" y="177508"/>
                  <a:pt x="209403" y="167697"/>
                </a:cubicBezTo>
                <a:cubicBezTo>
                  <a:pt x="209403" y="157790"/>
                  <a:pt x="201313" y="149807"/>
                  <a:pt x="191490" y="149807"/>
                </a:cubicBezTo>
                <a:close/>
                <a:moveTo>
                  <a:pt x="162983" y="96040"/>
                </a:moveTo>
                <a:lnTo>
                  <a:pt x="457780" y="96040"/>
                </a:lnTo>
                <a:cubicBezTo>
                  <a:pt x="488791" y="96040"/>
                  <a:pt x="513928" y="121240"/>
                  <a:pt x="513928" y="152115"/>
                </a:cubicBezTo>
                <a:lnTo>
                  <a:pt x="513928" y="446634"/>
                </a:lnTo>
                <a:cubicBezTo>
                  <a:pt x="513928" y="477509"/>
                  <a:pt x="488791" y="502709"/>
                  <a:pt x="457780" y="502709"/>
                </a:cubicBezTo>
                <a:lnTo>
                  <a:pt x="162983" y="502709"/>
                </a:lnTo>
                <a:cubicBezTo>
                  <a:pt x="131972" y="502709"/>
                  <a:pt x="106836" y="477509"/>
                  <a:pt x="106836" y="446634"/>
                </a:cubicBezTo>
                <a:lnTo>
                  <a:pt x="106836" y="152115"/>
                </a:lnTo>
                <a:cubicBezTo>
                  <a:pt x="106836" y="121240"/>
                  <a:pt x="131972" y="96040"/>
                  <a:pt x="162983" y="96040"/>
                </a:cubicBezTo>
                <a:close/>
                <a:moveTo>
                  <a:pt x="432518" y="0"/>
                </a:moveTo>
                <a:cubicBezTo>
                  <a:pt x="437527" y="0"/>
                  <a:pt x="441669" y="4039"/>
                  <a:pt x="441669" y="9041"/>
                </a:cubicBezTo>
                <a:lnTo>
                  <a:pt x="441669" y="63289"/>
                </a:lnTo>
                <a:cubicBezTo>
                  <a:pt x="441669" y="68290"/>
                  <a:pt x="437527" y="72330"/>
                  <a:pt x="432518" y="72330"/>
                </a:cubicBezTo>
                <a:cubicBezTo>
                  <a:pt x="427605" y="72330"/>
                  <a:pt x="423463" y="68290"/>
                  <a:pt x="423463" y="63289"/>
                </a:cubicBezTo>
                <a:lnTo>
                  <a:pt x="423463" y="9041"/>
                </a:lnTo>
                <a:cubicBezTo>
                  <a:pt x="423463" y="4039"/>
                  <a:pt x="427509" y="0"/>
                  <a:pt x="432518" y="0"/>
                </a:cubicBezTo>
                <a:close/>
                <a:moveTo>
                  <a:pt x="383134" y="0"/>
                </a:moveTo>
                <a:cubicBezTo>
                  <a:pt x="388150" y="0"/>
                  <a:pt x="392202" y="4039"/>
                  <a:pt x="392202" y="9041"/>
                </a:cubicBezTo>
                <a:lnTo>
                  <a:pt x="392202" y="63289"/>
                </a:lnTo>
                <a:cubicBezTo>
                  <a:pt x="392202" y="68290"/>
                  <a:pt x="388150" y="72330"/>
                  <a:pt x="383134" y="72330"/>
                </a:cubicBezTo>
                <a:cubicBezTo>
                  <a:pt x="378118" y="72330"/>
                  <a:pt x="374067" y="68290"/>
                  <a:pt x="374067" y="63289"/>
                </a:cubicBezTo>
                <a:lnTo>
                  <a:pt x="374067" y="9041"/>
                </a:lnTo>
                <a:cubicBezTo>
                  <a:pt x="374067" y="4039"/>
                  <a:pt x="378118" y="0"/>
                  <a:pt x="383134" y="0"/>
                </a:cubicBezTo>
                <a:close/>
                <a:moveTo>
                  <a:pt x="332764" y="0"/>
                </a:moveTo>
                <a:cubicBezTo>
                  <a:pt x="337773" y="0"/>
                  <a:pt x="341819" y="4039"/>
                  <a:pt x="341819" y="9041"/>
                </a:cubicBezTo>
                <a:lnTo>
                  <a:pt x="341819" y="63289"/>
                </a:lnTo>
                <a:cubicBezTo>
                  <a:pt x="341819" y="68290"/>
                  <a:pt x="337773" y="72330"/>
                  <a:pt x="332764" y="72330"/>
                </a:cubicBezTo>
                <a:cubicBezTo>
                  <a:pt x="327755" y="72330"/>
                  <a:pt x="323613" y="68290"/>
                  <a:pt x="323613" y="63289"/>
                </a:cubicBezTo>
                <a:lnTo>
                  <a:pt x="323613" y="9041"/>
                </a:lnTo>
                <a:cubicBezTo>
                  <a:pt x="323613" y="4039"/>
                  <a:pt x="327755" y="0"/>
                  <a:pt x="332764" y="0"/>
                </a:cubicBezTo>
                <a:close/>
                <a:moveTo>
                  <a:pt x="283249" y="0"/>
                </a:moveTo>
                <a:cubicBezTo>
                  <a:pt x="288246" y="0"/>
                  <a:pt x="292282" y="4039"/>
                  <a:pt x="292282" y="9041"/>
                </a:cubicBezTo>
                <a:lnTo>
                  <a:pt x="292282" y="63289"/>
                </a:lnTo>
                <a:cubicBezTo>
                  <a:pt x="292282" y="68290"/>
                  <a:pt x="288246" y="72330"/>
                  <a:pt x="283249" y="72330"/>
                </a:cubicBezTo>
                <a:cubicBezTo>
                  <a:pt x="278253" y="72330"/>
                  <a:pt x="274217" y="68290"/>
                  <a:pt x="274217" y="63289"/>
                </a:cubicBezTo>
                <a:lnTo>
                  <a:pt x="274217" y="9041"/>
                </a:lnTo>
                <a:cubicBezTo>
                  <a:pt x="274217" y="4039"/>
                  <a:pt x="278253" y="0"/>
                  <a:pt x="283249" y="0"/>
                </a:cubicBezTo>
                <a:close/>
                <a:moveTo>
                  <a:pt x="237712" y="0"/>
                </a:moveTo>
                <a:cubicBezTo>
                  <a:pt x="242625" y="0"/>
                  <a:pt x="246767" y="4039"/>
                  <a:pt x="246767" y="9041"/>
                </a:cubicBezTo>
                <a:lnTo>
                  <a:pt x="246767" y="63289"/>
                </a:lnTo>
                <a:cubicBezTo>
                  <a:pt x="246767" y="68290"/>
                  <a:pt x="242625" y="72330"/>
                  <a:pt x="237712" y="72330"/>
                </a:cubicBezTo>
                <a:cubicBezTo>
                  <a:pt x="232607" y="72330"/>
                  <a:pt x="228561" y="68290"/>
                  <a:pt x="228561" y="63289"/>
                </a:cubicBezTo>
                <a:lnTo>
                  <a:pt x="228561" y="9041"/>
                </a:lnTo>
                <a:cubicBezTo>
                  <a:pt x="228561" y="4039"/>
                  <a:pt x="232607" y="0"/>
                  <a:pt x="237712" y="0"/>
                </a:cubicBezTo>
                <a:close/>
                <a:moveTo>
                  <a:pt x="188198" y="0"/>
                </a:moveTo>
                <a:cubicBezTo>
                  <a:pt x="193195" y="0"/>
                  <a:pt x="197231" y="4039"/>
                  <a:pt x="197231" y="9041"/>
                </a:cubicBezTo>
                <a:lnTo>
                  <a:pt x="197231" y="63289"/>
                </a:lnTo>
                <a:cubicBezTo>
                  <a:pt x="197231" y="68290"/>
                  <a:pt x="193195" y="72330"/>
                  <a:pt x="188198" y="72330"/>
                </a:cubicBezTo>
                <a:cubicBezTo>
                  <a:pt x="183202" y="72330"/>
                  <a:pt x="179166" y="68290"/>
                  <a:pt x="179166" y="63289"/>
                </a:cubicBezTo>
                <a:lnTo>
                  <a:pt x="179166" y="9041"/>
                </a:lnTo>
                <a:cubicBezTo>
                  <a:pt x="179166" y="4039"/>
                  <a:pt x="183202" y="0"/>
                  <a:pt x="1881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4"/>
          <p:cNvSpPr/>
          <p:nvPr>
            <p:custDataLst>
              <p:tags r:id="rId14"/>
            </p:custDataLst>
          </p:nvPr>
        </p:nvSpPr>
        <p:spPr>
          <a:xfrm>
            <a:off x="5566496" y="2905704"/>
            <a:ext cx="1059008" cy="1057966"/>
          </a:xfrm>
          <a:custGeom>
            <a:gdLst>
              <a:gd name="connsiteX0" fmla="*/ 1837373 w 1890117"/>
              <a:gd name="connsiteY0" fmla="*/ 347663 h 1888256"/>
              <a:gd name="connsiteX1" fmla="*/ 956310 w 1890117"/>
              <a:gd name="connsiteY1" fmla="*/ 714375 h 1888256"/>
              <a:gd name="connsiteX2" fmla="*/ 73343 w 1890117"/>
              <a:gd name="connsiteY2" fmla="*/ 347663 h 1888256"/>
              <a:gd name="connsiteX3" fmla="*/ 954405 w 1890117"/>
              <a:gd name="connsiteY3" fmla="*/ 0 h 1888256"/>
              <a:gd name="connsiteX4" fmla="*/ 1837373 w 1890117"/>
              <a:gd name="connsiteY4" fmla="*/ 347663 h 1888256"/>
              <a:gd name="connsiteX5" fmla="*/ 952 w 1890117"/>
              <a:gd name="connsiteY5" fmla="*/ 500063 h 1888256"/>
              <a:gd name="connsiteX6" fmla="*/ 880110 w 1890117"/>
              <a:gd name="connsiteY6" fmla="*/ 874395 h 1888256"/>
              <a:gd name="connsiteX7" fmla="*/ 880110 w 1890117"/>
              <a:gd name="connsiteY7" fmla="*/ 1889756 h 1888256"/>
              <a:gd name="connsiteX8" fmla="*/ 661988 w 1890117"/>
              <a:gd name="connsiteY8" fmla="*/ 1790700 h 1888256"/>
              <a:gd name="connsiteX9" fmla="*/ 442913 w 1890117"/>
              <a:gd name="connsiteY9" fmla="*/ 1693545 h 1888256"/>
              <a:gd name="connsiteX10" fmla="*/ 198120 w 1890117"/>
              <a:gd name="connsiteY10" fmla="*/ 1586865 h 1888256"/>
              <a:gd name="connsiteX11" fmla="*/ 117158 w 1890117"/>
              <a:gd name="connsiteY11" fmla="*/ 1532573 h 1888256"/>
              <a:gd name="connsiteX12" fmla="*/ 54293 w 1890117"/>
              <a:gd name="connsiteY12" fmla="*/ 1458278 h 1888256"/>
              <a:gd name="connsiteX13" fmla="*/ 14287 w 1890117"/>
              <a:gd name="connsiteY13" fmla="*/ 1372553 h 1888256"/>
              <a:gd name="connsiteX14" fmla="*/ 0 w 1890117"/>
              <a:gd name="connsiteY14" fmla="*/ 1283970 h 1888256"/>
              <a:gd name="connsiteX15" fmla="*/ 952 w 1890117"/>
              <a:gd name="connsiteY15" fmla="*/ 500063 h 1888256"/>
              <a:gd name="connsiteX16" fmla="*/ 1891665 w 1890117"/>
              <a:gd name="connsiteY16" fmla="*/ 500063 h 1888256"/>
              <a:gd name="connsiteX17" fmla="*/ 1891665 w 1890117"/>
              <a:gd name="connsiteY17" fmla="*/ 1280160 h 1888256"/>
              <a:gd name="connsiteX18" fmla="*/ 1871666 w 1890117"/>
              <a:gd name="connsiteY18" fmla="*/ 1383983 h 1888256"/>
              <a:gd name="connsiteX19" fmla="*/ 1820228 w 1890117"/>
              <a:gd name="connsiteY19" fmla="*/ 1478280 h 1888256"/>
              <a:gd name="connsiteX20" fmla="*/ 1750695 w 1890117"/>
              <a:gd name="connsiteY20" fmla="*/ 1556385 h 1888256"/>
              <a:gd name="connsiteX21" fmla="*/ 1676400 w 1890117"/>
              <a:gd name="connsiteY21" fmla="*/ 1608773 h 1888256"/>
              <a:gd name="connsiteX22" fmla="*/ 1452563 w 1890117"/>
              <a:gd name="connsiteY22" fmla="*/ 1703070 h 1888256"/>
              <a:gd name="connsiteX23" fmla="*/ 1237298 w 1890117"/>
              <a:gd name="connsiteY23" fmla="*/ 1793558 h 1888256"/>
              <a:gd name="connsiteX24" fmla="*/ 1011555 w 1890117"/>
              <a:gd name="connsiteY24" fmla="*/ 1887859 h 1888256"/>
              <a:gd name="connsiteX25" fmla="*/ 1011555 w 1890117"/>
              <a:gd name="connsiteY25" fmla="*/ 874395 h 1888256"/>
              <a:gd name="connsiteX26" fmla="*/ 1891665 w 1890117"/>
              <a:gd name="connsiteY26" fmla="*/ 500063 h 18882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90117" h="1888256">
                <a:moveTo>
                  <a:pt x="1837373" y="347663"/>
                </a:moveTo>
                <a:lnTo>
                  <a:pt x="956310" y="714375"/>
                </a:lnTo>
                <a:lnTo>
                  <a:pt x="73343" y="347663"/>
                </a:lnTo>
                <a:lnTo>
                  <a:pt x="954405" y="0"/>
                </a:lnTo>
                <a:lnTo>
                  <a:pt x="1837373" y="347663"/>
                </a:lnTo>
                <a:close/>
                <a:moveTo>
                  <a:pt x="952" y="500063"/>
                </a:moveTo>
                <a:lnTo>
                  <a:pt x="880110" y="874395"/>
                </a:lnTo>
                <a:lnTo>
                  <a:pt x="880110" y="1889756"/>
                </a:lnTo>
                <a:cubicBezTo>
                  <a:pt x="810578" y="1858328"/>
                  <a:pt x="737235" y="1824990"/>
                  <a:pt x="661988" y="1790700"/>
                </a:cubicBezTo>
                <a:cubicBezTo>
                  <a:pt x="589598" y="1758315"/>
                  <a:pt x="516255" y="1725930"/>
                  <a:pt x="442913" y="1693545"/>
                </a:cubicBezTo>
                <a:cubicBezTo>
                  <a:pt x="361950" y="1657350"/>
                  <a:pt x="280035" y="1622108"/>
                  <a:pt x="198120" y="1586865"/>
                </a:cubicBezTo>
                <a:cubicBezTo>
                  <a:pt x="168593" y="1573530"/>
                  <a:pt x="140970" y="1554480"/>
                  <a:pt x="117158" y="1532573"/>
                </a:cubicBezTo>
                <a:cubicBezTo>
                  <a:pt x="93345" y="1510665"/>
                  <a:pt x="72390" y="1485900"/>
                  <a:pt x="54293" y="1458278"/>
                </a:cubicBezTo>
                <a:cubicBezTo>
                  <a:pt x="37148" y="1431608"/>
                  <a:pt x="23813" y="1403033"/>
                  <a:pt x="14287" y="1372553"/>
                </a:cubicBezTo>
                <a:cubicBezTo>
                  <a:pt x="4762" y="1343978"/>
                  <a:pt x="0" y="1314450"/>
                  <a:pt x="0" y="1283970"/>
                </a:cubicBezTo>
                <a:lnTo>
                  <a:pt x="952" y="500063"/>
                </a:lnTo>
                <a:close/>
                <a:moveTo>
                  <a:pt x="1891665" y="500063"/>
                </a:moveTo>
                <a:lnTo>
                  <a:pt x="1891665" y="1280160"/>
                </a:lnTo>
                <a:cubicBezTo>
                  <a:pt x="1891665" y="1315403"/>
                  <a:pt x="1885005" y="1350645"/>
                  <a:pt x="1871666" y="1383983"/>
                </a:cubicBezTo>
                <a:cubicBezTo>
                  <a:pt x="1858328" y="1417320"/>
                  <a:pt x="1841183" y="1449705"/>
                  <a:pt x="1820228" y="1478280"/>
                </a:cubicBezTo>
                <a:cubicBezTo>
                  <a:pt x="1800225" y="1506855"/>
                  <a:pt x="1776413" y="1533525"/>
                  <a:pt x="1750695" y="1556385"/>
                </a:cubicBezTo>
                <a:cubicBezTo>
                  <a:pt x="1724978" y="1579245"/>
                  <a:pt x="1700213" y="1596390"/>
                  <a:pt x="1676400" y="1608773"/>
                </a:cubicBezTo>
                <a:cubicBezTo>
                  <a:pt x="1604963" y="1639253"/>
                  <a:pt x="1530668" y="1670685"/>
                  <a:pt x="1452563" y="1703070"/>
                </a:cubicBezTo>
                <a:cubicBezTo>
                  <a:pt x="1381125" y="1733550"/>
                  <a:pt x="1308735" y="1764030"/>
                  <a:pt x="1237298" y="1793558"/>
                </a:cubicBezTo>
                <a:cubicBezTo>
                  <a:pt x="1162050" y="1825943"/>
                  <a:pt x="1086803" y="1857375"/>
                  <a:pt x="1011555" y="1887859"/>
                </a:cubicBezTo>
                <a:lnTo>
                  <a:pt x="1011555" y="874395"/>
                </a:lnTo>
                <a:lnTo>
                  <a:pt x="1891665" y="500063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prstDash val="solid"/>
            <a:miter/>
          </a:ln>
        </p:spPr>
        <p:txBody>
          <a:bodyPr wrap="square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Shape5"/>
          <p:cNvGrpSpPr/>
          <p:nvPr>
            <p:custDataLst>
              <p:tags r:id="rId15"/>
            </p:custDataLst>
          </p:nvPr>
        </p:nvGrpSpPr>
        <p:grpSpPr>
          <a:xfrm flipV="1">
            <a:off x="7781425" y="1741863"/>
            <a:ext cx="104172" cy="4478138"/>
            <a:chOff x="4051574" y="1741863"/>
            <a:chExt cx="104172" cy="4478138"/>
          </a:xfrm>
        </p:grpSpPr>
        <p:sp>
          <p:nvSpPr>
            <p:cNvPr id="19" name="椭圆 18"/>
            <p:cNvSpPr/>
            <p:nvPr>
              <p:custDataLst>
                <p:tags r:id="rId16"/>
              </p:custDataLst>
            </p:nvPr>
          </p:nvSpPr>
          <p:spPr>
            <a:xfrm rot="15600000">
              <a:off x="1864591" y="3945444"/>
              <a:ext cx="4478138" cy="70976"/>
            </a:xfrm>
            <a:prstGeom prst="ellipse">
              <a:avLst/>
            </a:prstGeom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7"/>
              </p:custDataLst>
            </p:nvPr>
          </p:nvSpPr>
          <p:spPr>
            <a:xfrm rot="15600000">
              <a:off x="3096079" y="3928846"/>
              <a:ext cx="2015162" cy="104172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7"/>
          <p:cNvSpPr txBox="1"/>
          <p:nvPr>
            <p:custDataLst>
              <p:tags r:id="rId18"/>
            </p:custDataLst>
          </p:nvPr>
        </p:nvSpPr>
        <p:spPr>
          <a:xfrm>
            <a:off x="1143000" y="677222"/>
            <a:ext cx="10339938" cy="633187"/>
          </a:xfrm>
          <a:prstGeom prst="rect">
            <a:avLst/>
          </a:prstGeom>
          <a:ln w="3175">
            <a:noFill/>
          </a:ln>
        </p:spPr>
        <p:txBody>
          <a:bodyPr wrap="square" anchor="ctr" anchorCtr="1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效率与健康的平衡</a:t>
            </a:r>
          </a:p>
        </p:txBody>
      </p:sp>
    </p:spTree>
    <p:custDataLst>
      <p:custData r:id="rId19"/>
      <p:tags r:id="rId20"/>
    </p:custDataLst>
  </p:cSld>
  <p:clrMapOvr>
    <a:masterClrMapping/>
  </p:clrMapOvr>
</p:sld>
</file>

<file path=ppt/slides/slide2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5302A26-B733-10E2-9F56-166CC8E8EE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16180" y="3240506"/>
            <a:ext cx="8375820" cy="3152440"/>
          </a:xfrm>
          <a:custGeom>
            <a:gdLst>
              <a:gd name="connsiteX0" fmla="*/ 72443 w 8375820"/>
              <a:gd name="connsiteY0" fmla="*/ 0 h 3152440"/>
              <a:gd name="connsiteX1" fmla="*/ 8375820 w 8375820"/>
              <a:gd name="connsiteY1" fmla="*/ 0 h 3152440"/>
              <a:gd name="connsiteX2" fmla="*/ 8375820 w 8375820"/>
              <a:gd name="connsiteY2" fmla="*/ 3152440 h 3152440"/>
              <a:gd name="connsiteX3" fmla="*/ 72443 w 8375820"/>
              <a:gd name="connsiteY3" fmla="*/ 3152440 h 3152440"/>
              <a:gd name="connsiteX4" fmla="*/ 0 w 8375820"/>
              <a:gd name="connsiteY4" fmla="*/ 3079997 h 3152440"/>
              <a:gd name="connsiteX5" fmla="*/ 0 w 8375820"/>
              <a:gd name="connsiteY5" fmla="*/ 72443 h 3152440"/>
              <a:gd name="connsiteX6" fmla="*/ 72443 w 8375820"/>
              <a:gd name="connsiteY6" fmla="*/ 0 h 3152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5820" h="3152440">
                <a:moveTo>
                  <a:pt x="72443" y="0"/>
                </a:moveTo>
                <a:lnTo>
                  <a:pt x="8375820" y="0"/>
                </a:lnTo>
                <a:lnTo>
                  <a:pt x="8375820" y="3152440"/>
                </a:lnTo>
                <a:lnTo>
                  <a:pt x="72443" y="3152440"/>
                </a:lnTo>
                <a:cubicBezTo>
                  <a:pt x="32434" y="3152440"/>
                  <a:pt x="0" y="3120006"/>
                  <a:pt x="0" y="3079997"/>
                </a:cubicBezTo>
                <a:lnTo>
                  <a:pt x="0" y="72443"/>
                </a:lnTo>
                <a:cubicBezTo>
                  <a:pt x="0" y="32434"/>
                  <a:pt x="32434" y="0"/>
                  <a:pt x="72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6403F092-22BE-D4D5-0CE0-66EA845195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3693" y="3964323"/>
            <a:ext cx="3309739" cy="16002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合理制度的长远视角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9FDCA587-2392-C95F-62CC-99628DCBB5D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15410" y="3994340"/>
            <a:ext cx="7343116" cy="194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6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1.提升员工满意度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合理工作制度能显著提升员工满意度，据调研，每周工作不超过48小时的企业，员工满意度高出996企业20%，有助于增强团队凝聚力。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2.降低离职率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合理制度如弹性工作时间，可减少员工压力，据统计，实施后企业离职率平均下降15%，利于维护人才稳定性，促进长期发展。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3.提高工作效率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研究表明，适度休息能提高生产力，合理制度保障员工休息权益，使工作效率提升约13%，为企业创造更多价值。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4.促进创新氛围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合理工作制度鼓励工作与生活的平衡，员工有更多时间进行个人充电，激发创新思维，据硅谷企业数据，创新项目成功率提升20%。企业应注重员工福祉，以合理制度为基石，共谋长远发展。</a:t>
            </a:r>
          </a:p>
        </p:txBody>
      </p:sp>
      <p:sp>
        <p:nvSpPr>
          <p:cNvPr id="5" name="Shape1">
            <a:extLst>
              <a:ext uri="{FF2B5EF4-FFF2-40B4-BE49-F238E27FC236}">
                <a16:creationId xmlns:a16="http://schemas.microsoft.com/office/drawing/2014/main" id="{DDDD4F8D-E26E-E88E-5451-FE2DD49F4E9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8160" y="1214269"/>
            <a:ext cx="3632360" cy="2307976"/>
          </a:xfrm>
          <a:prstGeom prst="roundRect">
            <a:avLst>
              <a:gd name="adj" fmla="val 2298"/>
            </a:avLst>
          </a:prstGeom>
          <a:blipFill>
            <a:blip r:embed="rId7"/>
            <a:stretch>
              <a:fillRect t="-2440" b="-2440"/>
            </a:stretch>
          </a:blipFill>
          <a:ln>
            <a:noFill/>
          </a:ln>
          <a:effectLst>
            <a:outerShdw blurRad="1016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Shape2">
            <a:extLst>
              <a:ext uri="{FF2B5EF4-FFF2-40B4-BE49-F238E27FC236}">
                <a16:creationId xmlns:a16="http://schemas.microsoft.com/office/drawing/2014/main" id="{48189B94-1CE3-60FC-A9D1-2439638C1A2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89397" y="1206567"/>
            <a:ext cx="3632360" cy="2307976"/>
          </a:xfrm>
          <a:prstGeom prst="roundRect">
            <a:avLst>
              <a:gd name="adj" fmla="val 2298"/>
            </a:avLst>
          </a:prstGeom>
          <a:blipFill>
            <a:blip r:embed="rId9"/>
            <a:stretch>
              <a:fillRect t="-9766" b="-9766"/>
            </a:stretch>
          </a:blipFill>
          <a:ln>
            <a:noFill/>
          </a:ln>
          <a:effectLst>
            <a:outerShdw blurRad="1016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Shape3">
            <a:extLst>
              <a:ext uri="{FF2B5EF4-FFF2-40B4-BE49-F238E27FC236}">
                <a16:creationId xmlns:a16="http://schemas.microsoft.com/office/drawing/2014/main" id="{E1107200-91AC-FC33-5CD0-9FA846B5B35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60633" y="1206567"/>
            <a:ext cx="3632360" cy="2307976"/>
          </a:xfrm>
          <a:prstGeom prst="roundRect">
            <a:avLst>
              <a:gd name="adj" fmla="val 2298"/>
            </a:avLst>
          </a:prstGeom>
          <a:blipFill>
            <a:blip r:embed="rId11"/>
            <a:stretch>
              <a:fillRect t="-2448" b="-2448"/>
            </a:stretch>
          </a:blipFill>
          <a:ln>
            <a:noFill/>
          </a:ln>
          <a:effectLst>
            <a:outerShdw blurRad="1016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329A5CC-AEF3-CBA1-F622-1F5EB0EE25B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 flipH="1">
            <a:off x="7800895" y="443814"/>
            <a:ext cx="4092098" cy="120864"/>
            <a:chOff x="7606416" y="1550405"/>
            <a:chExt cx="4092098" cy="120864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7783594-F901-09B5-B66C-98DB995B97B1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004F8536-073B-76BD-875D-5604E6B5812B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032A9471-9931-B22D-FBDB-10BB5A922A4F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50293A4C-874F-D7F4-A821-BF1255510DE2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D45DBDC-4E42-B1F9-D89C-579CB041C6C4}"/>
                </a:ext>
              </a:extLst>
            </p:cNvPr>
            <p:cNvCxnSpPr/>
            <p:nvPr userDrawn="1">
              <p:custDataLst>
                <p:tags r:id="rId17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F82E738-5893-CBE8-D581-73636369441C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570530" y="438763"/>
            <a:ext cx="1031253" cy="251830"/>
            <a:chOff x="937489" y="5618701"/>
            <a:chExt cx="1401571" cy="342261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C2C4A021-1FD1-A60F-C1F4-3036727C983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37489" y="5618701"/>
              <a:ext cx="1401571" cy="34226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装饰文本">
              <a:extLst>
                <a:ext uri="{FF2B5EF4-FFF2-40B4-BE49-F238E27FC236}">
                  <a16:creationId xmlns:a16="http://schemas.microsoft.com/office/drawing/2014/main" id="{EF942E24-4830-6DB3-2014-48883D77D11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944160" y="5682110"/>
              <a:ext cx="1388225" cy="230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500" spc="400">
                  <a:solidFill>
                    <a:schemeClr val="tx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" panose="020b0500000000000000" pitchFamily="34" charset="-122"/>
                </a:rPr>
                <a:t>VIEW MORE</a:t>
              </a:r>
            </a:p>
          </p:txBody>
        </p:sp>
      </p:grpSp>
    </p:spTree>
    <p:custDataLst>
      <p:custData r:id="rId21"/>
      <p:tags r:id="rId22"/>
    </p:custDataLst>
    <p:extLst>
      <p:ext uri="{BB962C8B-B14F-4D97-AF65-F5344CB8AC3E}">
        <p14:creationId val="262452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/>
          <p:nvPr/>
        </p:nvSpPr>
        <p:spPr>
          <a:xfrm rot="873449" flipH="1">
            <a:off x="9440820" y="68428"/>
            <a:ext cx="2887517" cy="736445"/>
          </a:xfrm>
          <a:custGeom>
            <a:gdLst>
              <a:gd name="connsiteX0" fmla="*/ 1763028 w 2887517"/>
              <a:gd name="connsiteY0" fmla="*/ 0 h 736445"/>
              <a:gd name="connsiteX1" fmla="*/ 2887517 w 2887517"/>
              <a:gd name="connsiteY1" fmla="*/ 292017 h 736445"/>
              <a:gd name="connsiteX2" fmla="*/ 2385372 w 2887517"/>
              <a:gd name="connsiteY2" fmla="*/ 736445 h 736445"/>
              <a:gd name="connsiteX3" fmla="*/ 0 w 2887517"/>
              <a:gd name="connsiteY3" fmla="*/ 736445 h 736445"/>
              <a:gd name="connsiteX4" fmla="*/ 191246 w 2887517"/>
              <a:gd name="connsiteY4" fmla="*/ 0 h 7364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17" h="736445">
                <a:moveTo>
                  <a:pt x="1763028" y="0"/>
                </a:moveTo>
                <a:lnTo>
                  <a:pt x="2887517" y="292017"/>
                </a:lnTo>
                <a:lnTo>
                  <a:pt x="2385372" y="736445"/>
                </a:lnTo>
                <a:lnTo>
                  <a:pt x="0" y="736445"/>
                </a:lnTo>
                <a:lnTo>
                  <a:pt x="191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rot="873449" flipH="1">
            <a:off x="10749377" y="91981"/>
            <a:ext cx="1524862" cy="480034"/>
          </a:xfrm>
          <a:custGeom>
            <a:gdLst>
              <a:gd name="connsiteX0" fmla="*/ 1159031 w 1524862"/>
              <a:gd name="connsiteY0" fmla="*/ 0 h 480034"/>
              <a:gd name="connsiteX1" fmla="*/ 1524862 w 1524862"/>
              <a:gd name="connsiteY1" fmla="*/ 95002 h 480034"/>
              <a:gd name="connsiteX2" fmla="*/ 1154989 w 1524862"/>
              <a:gd name="connsiteY2" fmla="*/ 480034 h 480034"/>
              <a:gd name="connsiteX3" fmla="*/ 0 w 1524862"/>
              <a:gd name="connsiteY3" fmla="*/ 480034 h 480034"/>
              <a:gd name="connsiteX4" fmla="*/ 124659 w 1524862"/>
              <a:gd name="connsiteY4" fmla="*/ 0 h 480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62" h="480034">
                <a:moveTo>
                  <a:pt x="1159031" y="0"/>
                </a:moveTo>
                <a:lnTo>
                  <a:pt x="1524862" y="95002"/>
                </a:lnTo>
                <a:lnTo>
                  <a:pt x="1154989" y="480034"/>
                </a:lnTo>
                <a:lnTo>
                  <a:pt x="0" y="480034"/>
                </a:lnTo>
                <a:lnTo>
                  <a:pt x="124659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rot="873449" flipH="1">
            <a:off x="9327005" y="435470"/>
            <a:ext cx="2498874" cy="606855"/>
          </a:xfrm>
          <a:custGeom>
            <a:gdLst>
              <a:gd name="connsiteX0" fmla="*/ 1915692 w 2498874"/>
              <a:gd name="connsiteY0" fmla="*/ 0 h 606855"/>
              <a:gd name="connsiteX1" fmla="*/ 2498874 w 2498874"/>
              <a:gd name="connsiteY1" fmla="*/ 151445 h 606855"/>
              <a:gd name="connsiteX2" fmla="*/ 1984321 w 2498874"/>
              <a:gd name="connsiteY2" fmla="*/ 606855 h 606855"/>
              <a:gd name="connsiteX3" fmla="*/ 0 w 2498874"/>
              <a:gd name="connsiteY3" fmla="*/ 606855 h 606855"/>
              <a:gd name="connsiteX4" fmla="*/ 582968 w 2498874"/>
              <a:gd name="connsiteY4" fmla="*/ 0 h 6068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74" h="606855">
                <a:moveTo>
                  <a:pt x="1915692" y="0"/>
                </a:moveTo>
                <a:lnTo>
                  <a:pt x="2498874" y="151445"/>
                </a:lnTo>
                <a:lnTo>
                  <a:pt x="1984321" y="606855"/>
                </a:lnTo>
                <a:lnTo>
                  <a:pt x="0" y="606855"/>
                </a:lnTo>
                <a:lnTo>
                  <a:pt x="582968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rot="873449" flipH="1">
            <a:off x="10621907" y="5993662"/>
            <a:ext cx="1654734" cy="845701"/>
          </a:xfrm>
          <a:custGeom>
            <a:gdLst>
              <a:gd name="connsiteX0" fmla="*/ 1654734 w 1654734"/>
              <a:gd name="connsiteY0" fmla="*/ 0 h 845701"/>
              <a:gd name="connsiteX1" fmla="*/ 699205 w 1654734"/>
              <a:gd name="connsiteY1" fmla="*/ 845701 h 845701"/>
              <a:gd name="connsiteX2" fmla="*/ 0 w 1654734"/>
              <a:gd name="connsiteY2" fmla="*/ 664126 h 845701"/>
              <a:gd name="connsiteX3" fmla="*/ 172466 w 1654734"/>
              <a:gd name="connsiteY3" fmla="*/ 0 h 845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733" h="845701">
                <a:moveTo>
                  <a:pt x="1654734" y="0"/>
                </a:moveTo>
                <a:lnTo>
                  <a:pt x="699205" y="845701"/>
                </a:lnTo>
                <a:lnTo>
                  <a:pt x="0" y="664126"/>
                </a:lnTo>
                <a:lnTo>
                  <a:pt x="1724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rot="873449" flipH="1">
            <a:off x="11427865" y="5905839"/>
            <a:ext cx="826744" cy="412999"/>
          </a:xfrm>
          <a:custGeom>
            <a:gdLst>
              <a:gd name="connsiteX0" fmla="*/ 826744 w 826744"/>
              <a:gd name="connsiteY0" fmla="*/ 0 h 412999"/>
              <a:gd name="connsiteX1" fmla="*/ 360110 w 826744"/>
              <a:gd name="connsiteY1" fmla="*/ 412999 h 412999"/>
              <a:gd name="connsiteX2" fmla="*/ 0 w 826744"/>
              <a:gd name="connsiteY2" fmla="*/ 412999 h 412999"/>
              <a:gd name="connsiteX3" fmla="*/ 107251 w 826744"/>
              <a:gd name="connsiteY3" fmla="*/ 0 h 412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44" h="412999">
                <a:moveTo>
                  <a:pt x="826744" y="0"/>
                </a:moveTo>
                <a:lnTo>
                  <a:pt x="360110" y="412999"/>
                </a:lnTo>
                <a:lnTo>
                  <a:pt x="0" y="412999"/>
                </a:lnTo>
                <a:lnTo>
                  <a:pt x="107251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 rot="873449" flipH="1">
            <a:off x="-87696" y="6626821"/>
            <a:ext cx="1900494" cy="462356"/>
          </a:xfrm>
          <a:custGeom>
            <a:gdLst>
              <a:gd name="connsiteX0" fmla="*/ 1253489 w 1253489"/>
              <a:gd name="connsiteY0" fmla="*/ 0 h 304951"/>
              <a:gd name="connsiteX1" fmla="*/ 1174297 w 1253489"/>
              <a:gd name="connsiteY1" fmla="*/ 304951 h 304951"/>
              <a:gd name="connsiteX2" fmla="*/ 0 w 1253489"/>
              <a:gd name="connsiteY2" fmla="*/ 0 h 3049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3489" h="304951">
                <a:moveTo>
                  <a:pt x="1253489" y="0"/>
                </a:moveTo>
                <a:lnTo>
                  <a:pt x="1174297" y="304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线条2"/>
          <p:cNvSpPr/>
          <p:nvPr>
            <p:custDataLst>
              <p:tags r:id="rId3"/>
            </p:custDataLst>
          </p:nvPr>
        </p:nvSpPr>
        <p:spPr>
          <a:xfrm>
            <a:off x="8830095" y="3772336"/>
            <a:ext cx="358222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线条1"/>
          <p:cNvSpPr/>
          <p:nvPr>
            <p:custDataLst>
              <p:tags r:id="rId4"/>
            </p:custDataLst>
          </p:nvPr>
        </p:nvSpPr>
        <p:spPr>
          <a:xfrm>
            <a:off x="3003683" y="3772336"/>
            <a:ext cx="361086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平行四边形 3"/>
          <p:cNvSpPr/>
          <p:nvPr>
            <p:custDataLst>
              <p:tags r:id="rId5"/>
            </p:custDataLst>
          </p:nvPr>
        </p:nvSpPr>
        <p:spPr>
          <a:xfrm>
            <a:off x="5306600" y="4474575"/>
            <a:ext cx="3372383" cy="563135"/>
          </a:xfrm>
          <a:prstGeom prst="parallelogram">
            <a:avLst/>
          </a:prstGeom>
          <a:solidFill>
            <a:schemeClr val="tx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/>
          <p:cNvSpPr/>
          <p:nvPr>
            <p:custDataLst>
              <p:tags r:id="rId6"/>
            </p:custDataLst>
          </p:nvPr>
        </p:nvSpPr>
        <p:spPr>
          <a:xfrm>
            <a:off x="3243916" y="4474576"/>
            <a:ext cx="2730559" cy="563134"/>
          </a:xfrm>
          <a:prstGeom prst="parallelogram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1"/>
          <p:cNvSpPr txBox="1"/>
          <p:nvPr>
            <p:custDataLst>
              <p:tags r:id="rId7"/>
            </p:custDataLst>
          </p:nvPr>
        </p:nvSpPr>
        <p:spPr>
          <a:xfrm>
            <a:off x="3693273" y="3470500"/>
            <a:ext cx="4805454" cy="68173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7" name="Text2"/>
          <p:cNvSpPr txBox="1"/>
          <p:nvPr>
            <p:custDataLst>
              <p:tags r:id="rId8"/>
            </p:custDataLst>
          </p:nvPr>
        </p:nvSpPr>
        <p:spPr>
          <a:xfrm>
            <a:off x="3376477" y="4571978"/>
            <a:ext cx="2519072" cy="387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zh-CN" altLang="en-US" sz="1600" b="1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3"/>
          <p:cNvSpPr txBox="1"/>
          <p:nvPr>
            <p:custDataLst>
              <p:tags r:id="rId9"/>
            </p:custDataLst>
          </p:nvPr>
        </p:nvSpPr>
        <p:spPr>
          <a:xfrm>
            <a:off x="6217526" y="4559150"/>
            <a:ext cx="2139480" cy="39878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>
                <a:solidFill>
                  <a:schemeClr val="accent1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9" name="Text4"/>
          <p:cNvSpPr txBox="1"/>
          <p:nvPr>
            <p:custDataLst>
              <p:tags r:id="rId10"/>
            </p:custDataLst>
          </p:nvPr>
        </p:nvSpPr>
        <p:spPr>
          <a:xfrm>
            <a:off x="539750" y="1221740"/>
            <a:ext cx="11112500" cy="2084705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</p:spTree>
    <p:custDataLst>
      <p:custData r:id="rId11"/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996工作制度解析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Analysis of 996 Work System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A41C6BEF-D3DF-B69B-7725-217D42A2D2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93091" y="4293417"/>
            <a:ext cx="504000" cy="504000"/>
          </a:xfrm>
          <a:custGeom>
            <a:gdLst>
              <a:gd name="connsiteX0" fmla="*/ 2386013 w 2386012"/>
              <a:gd name="connsiteY0" fmla="*/ 0 h 1719262"/>
              <a:gd name="connsiteX1" fmla="*/ 42863 w 2386012"/>
              <a:gd name="connsiteY1" fmla="*/ 0 h 1719262"/>
              <a:gd name="connsiteX2" fmla="*/ 881063 w 2386012"/>
              <a:gd name="connsiteY2" fmla="*/ 838200 h 1719262"/>
              <a:gd name="connsiteX3" fmla="*/ 0 w 2386012"/>
              <a:gd name="connsiteY3" fmla="*/ 1719263 h 1719262"/>
              <a:gd name="connsiteX4" fmla="*/ 2386013 w 2386012"/>
              <a:gd name="connsiteY4" fmla="*/ 1719263 h 1719262"/>
              <a:gd name="connsiteX5" fmla="*/ 2386013 w 2386012"/>
              <a:gd name="connsiteY5" fmla="*/ 0 h 1719262"/>
            </a:gdLst>
            <a:rect l="l" t="t" r="r" b="b"/>
            <a:pathLst>
              <a:path w="2386012" h="1719261">
                <a:moveTo>
                  <a:pt x="2386013" y="0"/>
                </a:moveTo>
                <a:lnTo>
                  <a:pt x="42863" y="0"/>
                </a:lnTo>
                <a:lnTo>
                  <a:pt x="881063" y="838200"/>
                </a:lnTo>
                <a:lnTo>
                  <a:pt x="0" y="1719263"/>
                </a:lnTo>
                <a:lnTo>
                  <a:pt x="2386013" y="1719263"/>
                </a:lnTo>
                <a:lnTo>
                  <a:pt x="23860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28BF51D1-C7F9-C376-46D5-42019FDFDA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5295635" y="4279189"/>
            <a:ext cx="504000" cy="504000"/>
          </a:xfrm>
          <a:custGeom>
            <a:gdLst>
              <a:gd name="connsiteX0" fmla="*/ 2386013 w 2386012"/>
              <a:gd name="connsiteY0" fmla="*/ 0 h 1719262"/>
              <a:gd name="connsiteX1" fmla="*/ 42863 w 2386012"/>
              <a:gd name="connsiteY1" fmla="*/ 0 h 1719262"/>
              <a:gd name="connsiteX2" fmla="*/ 881063 w 2386012"/>
              <a:gd name="connsiteY2" fmla="*/ 838200 h 1719262"/>
              <a:gd name="connsiteX3" fmla="*/ 0 w 2386012"/>
              <a:gd name="connsiteY3" fmla="*/ 1719263 h 1719262"/>
              <a:gd name="connsiteX4" fmla="*/ 2386013 w 2386012"/>
              <a:gd name="connsiteY4" fmla="*/ 1719263 h 1719262"/>
              <a:gd name="connsiteX5" fmla="*/ 2386013 w 2386012"/>
              <a:gd name="connsiteY5" fmla="*/ 0 h 1719262"/>
            </a:gdLst>
            <a:rect l="l" t="t" r="r" b="b"/>
            <a:pathLst>
              <a:path w="2386012" h="1719261">
                <a:moveTo>
                  <a:pt x="2386013" y="0"/>
                </a:moveTo>
                <a:lnTo>
                  <a:pt x="42863" y="0"/>
                </a:lnTo>
                <a:lnTo>
                  <a:pt x="881063" y="838200"/>
                </a:lnTo>
                <a:lnTo>
                  <a:pt x="0" y="1719263"/>
                </a:lnTo>
                <a:lnTo>
                  <a:pt x="2386013" y="1719263"/>
                </a:lnTo>
                <a:lnTo>
                  <a:pt x="23860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52580697-E54C-46DE-165F-F8007201A6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28412" y="4187263"/>
            <a:ext cx="4320000" cy="504000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BA518317-D1C4-7D52-CCB3-00E689515A5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92366" y="4293417"/>
            <a:ext cx="504000" cy="504000"/>
          </a:xfrm>
          <a:custGeom>
            <a:gdLst>
              <a:gd name="connsiteX0" fmla="*/ 2386013 w 2386012"/>
              <a:gd name="connsiteY0" fmla="*/ 0 h 1719262"/>
              <a:gd name="connsiteX1" fmla="*/ 42863 w 2386012"/>
              <a:gd name="connsiteY1" fmla="*/ 0 h 1719262"/>
              <a:gd name="connsiteX2" fmla="*/ 881063 w 2386012"/>
              <a:gd name="connsiteY2" fmla="*/ 838200 h 1719262"/>
              <a:gd name="connsiteX3" fmla="*/ 0 w 2386012"/>
              <a:gd name="connsiteY3" fmla="*/ 1719263 h 1719262"/>
              <a:gd name="connsiteX4" fmla="*/ 2386013 w 2386012"/>
              <a:gd name="connsiteY4" fmla="*/ 1719263 h 1719262"/>
              <a:gd name="connsiteX5" fmla="*/ 2386013 w 2386012"/>
              <a:gd name="connsiteY5" fmla="*/ 0 h 1719262"/>
            </a:gdLst>
            <a:rect l="l" t="t" r="r" b="b"/>
            <a:pathLst>
              <a:path w="2386012" h="1719261">
                <a:moveTo>
                  <a:pt x="2386013" y="0"/>
                </a:moveTo>
                <a:lnTo>
                  <a:pt x="42863" y="0"/>
                </a:lnTo>
                <a:lnTo>
                  <a:pt x="881063" y="838200"/>
                </a:lnTo>
                <a:lnTo>
                  <a:pt x="0" y="1719263"/>
                </a:lnTo>
                <a:lnTo>
                  <a:pt x="2386013" y="1719263"/>
                </a:lnTo>
                <a:lnTo>
                  <a:pt x="23860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1C4ABC2A-189B-08EB-DAF8-558FC99823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flipH="1">
            <a:off x="10894909" y="4279189"/>
            <a:ext cx="504000" cy="504000"/>
          </a:xfrm>
          <a:custGeom>
            <a:gdLst>
              <a:gd name="connsiteX0" fmla="*/ 2386013 w 2386012"/>
              <a:gd name="connsiteY0" fmla="*/ 0 h 1719262"/>
              <a:gd name="connsiteX1" fmla="*/ 42863 w 2386012"/>
              <a:gd name="connsiteY1" fmla="*/ 0 h 1719262"/>
              <a:gd name="connsiteX2" fmla="*/ 881063 w 2386012"/>
              <a:gd name="connsiteY2" fmla="*/ 838200 h 1719262"/>
              <a:gd name="connsiteX3" fmla="*/ 0 w 2386012"/>
              <a:gd name="connsiteY3" fmla="*/ 1719263 h 1719262"/>
              <a:gd name="connsiteX4" fmla="*/ 2386013 w 2386012"/>
              <a:gd name="connsiteY4" fmla="*/ 1719263 h 1719262"/>
              <a:gd name="connsiteX5" fmla="*/ 2386013 w 2386012"/>
              <a:gd name="connsiteY5" fmla="*/ 0 h 1719262"/>
            </a:gdLst>
            <a:rect l="l" t="t" r="r" b="b"/>
            <a:pathLst>
              <a:path w="2386012" h="1719261">
                <a:moveTo>
                  <a:pt x="2386013" y="0"/>
                </a:moveTo>
                <a:lnTo>
                  <a:pt x="42863" y="0"/>
                </a:lnTo>
                <a:lnTo>
                  <a:pt x="881063" y="838200"/>
                </a:lnTo>
                <a:lnTo>
                  <a:pt x="0" y="1719263"/>
                </a:lnTo>
                <a:lnTo>
                  <a:pt x="2386013" y="1719263"/>
                </a:lnTo>
                <a:lnTo>
                  <a:pt x="23860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3CDAFD8F-E555-DB3D-E9C4-76CAFF9F884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727685" y="4187263"/>
            <a:ext cx="4320000" cy="504000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Text7">
            <a:extLst>
              <a:ext uri="{FF2B5EF4-FFF2-40B4-BE49-F238E27FC236}">
                <a16:creationId xmlns:a16="http://schemas.microsoft.com/office/drawing/2014/main" id="{86553544-0A59-62E7-EF95-29A7028126F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345791" y="1881134"/>
            <a:ext cx="504000" cy="504000"/>
          </a:xfrm>
          <a:custGeom>
            <a:gdLst>
              <a:gd name="connsiteX0" fmla="*/ 2386013 w 2386012"/>
              <a:gd name="connsiteY0" fmla="*/ 0 h 1719262"/>
              <a:gd name="connsiteX1" fmla="*/ 42863 w 2386012"/>
              <a:gd name="connsiteY1" fmla="*/ 0 h 1719262"/>
              <a:gd name="connsiteX2" fmla="*/ 881063 w 2386012"/>
              <a:gd name="connsiteY2" fmla="*/ 838200 h 1719262"/>
              <a:gd name="connsiteX3" fmla="*/ 0 w 2386012"/>
              <a:gd name="connsiteY3" fmla="*/ 1719263 h 1719262"/>
              <a:gd name="connsiteX4" fmla="*/ 2386013 w 2386012"/>
              <a:gd name="connsiteY4" fmla="*/ 1719263 h 1719262"/>
              <a:gd name="connsiteX5" fmla="*/ 2386013 w 2386012"/>
              <a:gd name="connsiteY5" fmla="*/ 0 h 1719262"/>
            </a:gdLst>
            <a:rect l="l" t="t" r="r" b="b"/>
            <a:pathLst>
              <a:path w="2386012" h="1719261">
                <a:moveTo>
                  <a:pt x="2386013" y="0"/>
                </a:moveTo>
                <a:lnTo>
                  <a:pt x="42863" y="0"/>
                </a:lnTo>
                <a:lnTo>
                  <a:pt x="881063" y="838200"/>
                </a:lnTo>
                <a:lnTo>
                  <a:pt x="0" y="1719263"/>
                </a:lnTo>
                <a:lnTo>
                  <a:pt x="2386013" y="1719263"/>
                </a:lnTo>
                <a:lnTo>
                  <a:pt x="238601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86DE4DDC-F933-9E62-C638-C9C665CFE37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flipH="1">
            <a:off x="7848335" y="1866906"/>
            <a:ext cx="504000" cy="504000"/>
          </a:xfrm>
          <a:custGeom>
            <a:gdLst>
              <a:gd name="connsiteX0" fmla="*/ 2386013 w 2386012"/>
              <a:gd name="connsiteY0" fmla="*/ 0 h 1719262"/>
              <a:gd name="connsiteX1" fmla="*/ 42863 w 2386012"/>
              <a:gd name="connsiteY1" fmla="*/ 0 h 1719262"/>
              <a:gd name="connsiteX2" fmla="*/ 881063 w 2386012"/>
              <a:gd name="connsiteY2" fmla="*/ 838200 h 1719262"/>
              <a:gd name="connsiteX3" fmla="*/ 0 w 2386012"/>
              <a:gd name="connsiteY3" fmla="*/ 1719263 h 1719262"/>
              <a:gd name="connsiteX4" fmla="*/ 2386013 w 2386012"/>
              <a:gd name="connsiteY4" fmla="*/ 1719263 h 1719262"/>
              <a:gd name="connsiteX5" fmla="*/ 2386013 w 2386012"/>
              <a:gd name="connsiteY5" fmla="*/ 0 h 1719262"/>
            </a:gdLst>
            <a:rect l="l" t="t" r="r" b="b"/>
            <a:pathLst>
              <a:path w="2386012" h="1719261">
                <a:moveTo>
                  <a:pt x="2386013" y="0"/>
                </a:moveTo>
                <a:lnTo>
                  <a:pt x="42863" y="0"/>
                </a:lnTo>
                <a:lnTo>
                  <a:pt x="881063" y="838200"/>
                </a:lnTo>
                <a:lnTo>
                  <a:pt x="0" y="1719263"/>
                </a:lnTo>
                <a:lnTo>
                  <a:pt x="2386013" y="1719263"/>
                </a:lnTo>
                <a:lnTo>
                  <a:pt x="238601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9">
            <a:extLst>
              <a:ext uri="{FF2B5EF4-FFF2-40B4-BE49-F238E27FC236}">
                <a16:creationId xmlns:a16="http://schemas.microsoft.com/office/drawing/2014/main" id="{08816732-F30D-2283-9D27-05B4B862164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681112" y="1774980"/>
            <a:ext cx="4320000" cy="504000"/>
          </a:xfrm>
          <a:prstGeom prst="rect">
            <a:avLst/>
          </a:prstGeom>
          <a:solidFill>
            <a:schemeClr val="accent2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Text10">
            <a:extLst>
              <a:ext uri="{FF2B5EF4-FFF2-40B4-BE49-F238E27FC236}">
                <a16:creationId xmlns:a16="http://schemas.microsoft.com/office/drawing/2014/main" id="{4DE9977F-0E45-8101-A4CC-7C23272E5D8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61112" y="2381975"/>
            <a:ext cx="3960000" cy="14926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996工作制度在互联网和科技行业普及率高达70%，成为部分企业提升竞争力的常用策略，据调查，实施该制度的企业业绩增长平均提升15%。</a:t>
            </a:r>
          </a:p>
        </p:txBody>
      </p:sp>
      <p:sp>
        <p:nvSpPr>
          <p:cNvPr id="14" name="Text11">
            <a:extLst>
              <a:ext uri="{FF2B5EF4-FFF2-40B4-BE49-F238E27FC236}">
                <a16:creationId xmlns:a16="http://schemas.microsoft.com/office/drawing/2014/main" id="{5A37C760-BC1C-E8E4-840F-261261D7C59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73812" y="1797775"/>
            <a:ext cx="3960000" cy="4131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996普及度高</a:t>
            </a:r>
          </a:p>
        </p:txBody>
      </p:sp>
      <p:sp>
        <p:nvSpPr>
          <p:cNvPr id="15" name="Text12">
            <a:extLst>
              <a:ext uri="{FF2B5EF4-FFF2-40B4-BE49-F238E27FC236}">
                <a16:creationId xmlns:a16="http://schemas.microsoft.com/office/drawing/2014/main" id="{B63BE354-4CA8-C7F9-894A-7F4F2F1A7CD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08412" y="4210775"/>
            <a:ext cx="3960000" cy="4131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员工健康受损</a:t>
            </a:r>
          </a:p>
        </p:txBody>
      </p:sp>
      <p:sp>
        <p:nvSpPr>
          <p:cNvPr id="16" name="Text13">
            <a:extLst>
              <a:ext uri="{FF2B5EF4-FFF2-40B4-BE49-F238E27FC236}">
                <a16:creationId xmlns:a16="http://schemas.microsoft.com/office/drawing/2014/main" id="{AE9E024D-6509-C249-8A86-73A63EDEC07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934512" y="4210775"/>
            <a:ext cx="3960000" cy="4131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行业效率提升</a:t>
            </a:r>
          </a:p>
        </p:txBody>
      </p:sp>
      <p:sp>
        <p:nvSpPr>
          <p:cNvPr id="17" name="Text14">
            <a:extLst>
              <a:ext uri="{FF2B5EF4-FFF2-40B4-BE49-F238E27FC236}">
                <a16:creationId xmlns:a16="http://schemas.microsoft.com/office/drawing/2014/main" id="{79DD19FB-D2FE-850F-01EE-428BA67FAE2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933085" y="4782275"/>
            <a:ext cx="3960000" cy="14926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虽然存在争议，但996工作制在互联网科技行业促进了项目快速迭代，行业平均研发周期缩短20%，鼓励企业探索高效管理与员工福利并重的发展路径。</a:t>
            </a:r>
          </a:p>
        </p:txBody>
      </p:sp>
      <p:sp>
        <p:nvSpPr>
          <p:cNvPr id="18" name="Text15">
            <a:extLst>
              <a:ext uri="{FF2B5EF4-FFF2-40B4-BE49-F238E27FC236}">
                <a16:creationId xmlns:a16="http://schemas.microsoft.com/office/drawing/2014/main" id="{C53EF05B-65DA-63E5-FEFC-E35AB4957B3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33812" y="4782275"/>
            <a:ext cx="3960000" cy="14926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长时间加班导致员工身心健康问题频发，据研究，996工作制下员工抑郁症发病率较标准工时高出30%，呼吁企业实施弹性工作制以平衡工作与健康。</a:t>
            </a:r>
          </a:p>
        </p:txBody>
      </p:sp>
      <p:sp>
        <p:nvSpPr>
          <p:cNvPr id="3" name="Text16">
            <a:extLst>
              <a:ext uri="{FF2B5EF4-FFF2-40B4-BE49-F238E27FC236}">
                <a16:creationId xmlns:a16="http://schemas.microsoft.com/office/drawing/2014/main" id="{D7915A40-586B-F1B2-CE62-A7122F7AE57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定义及行业影响</a:t>
            </a:r>
          </a:p>
        </p:txBody>
      </p:sp>
      <p:grpSp>
        <p:nvGrpSpPr>
          <p:cNvPr id="20" name="Text17">
            <a:extLst>
              <a:ext uri="{FF2B5EF4-FFF2-40B4-BE49-F238E27FC236}">
                <a16:creationId xmlns:a16="http://schemas.microsoft.com/office/drawing/2014/main" id="{1306C7BF-B652-7FAF-A9D1-5F449B402177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256421" y="454470"/>
            <a:ext cx="597905" cy="478976"/>
            <a:chOff x="256421" y="454470"/>
            <a:chExt cx="597905" cy="478976"/>
          </a:xfrm>
        </p:grpSpPr>
        <p:sp>
          <p:nvSpPr>
            <p:cNvPr id="2" name="装饰1-标题1-[1]【1】">
              <a:extLst>
                <a:ext uri="{FF2B5EF4-FFF2-40B4-BE49-F238E27FC236}">
                  <a16:creationId xmlns:a16="http://schemas.microsoft.com/office/drawing/2014/main" id="{839E2059-88CA-92C9-FC59-363EB5F1990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 rot="2700000">
              <a:off x="256421" y="473520"/>
              <a:ext cx="459926" cy="459926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装饰1-标题1-[1]【1】">
              <a:extLst>
                <a:ext uri="{FF2B5EF4-FFF2-40B4-BE49-F238E27FC236}">
                  <a16:creationId xmlns:a16="http://schemas.microsoft.com/office/drawing/2014/main" id="{F9EBED5B-73F5-F22F-B9B5-882137FA113D}"/>
                </a:ext>
              </a:extLst>
            </p:cNvPr>
            <p:cNvSpPr txBox="1">
              <a:spLocks noChangeAspect="1"/>
            </p:cNvSpPr>
            <p:nvPr>
              <p:custDataLst>
                <p:tags r:id="rId21"/>
              </p:custDataLst>
            </p:nvPr>
          </p:nvSpPr>
          <p:spPr>
            <a:xfrm rot="2700000">
              <a:off x="486385" y="454470"/>
              <a:ext cx="367941" cy="367941"/>
            </a:xfrm>
            <a:prstGeom prst="roundRec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  <p:custDataLst>
      <p:custData r:id="rId22"/>
      <p:tags r:id="rId23"/>
    </p:custDataLst>
    <p:extLst>
      <p:ext uri="{BB962C8B-B14F-4D97-AF65-F5344CB8AC3E}">
        <p14:creationId val="3380863572"/>
      </p:ext>
    </p:extLst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1">
            <a:extLst>
              <a:ext uri="{FF2B5EF4-FFF2-40B4-BE49-F238E27FC236}">
                <a16:creationId xmlns:a16="http://schemas.microsoft.com/office/drawing/2014/main" id="{E373852E-4D5F-3775-339B-971B5BD5FD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927490" y="5432255"/>
            <a:ext cx="2852634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团队协作提升战斗力。</a:t>
            </a:r>
          </a:p>
        </p:txBody>
      </p:sp>
      <p:sp>
        <p:nvSpPr>
          <p:cNvPr id="36" name="Text2">
            <a:extLst>
              <a:ext uri="{FF2B5EF4-FFF2-40B4-BE49-F238E27FC236}">
                <a16:creationId xmlns:a16="http://schemas.microsoft.com/office/drawing/2014/main" id="{7428CF6E-FB4E-2297-8C7E-380D50D0249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809761" y="4176521"/>
            <a:ext cx="1962212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细化步骤以提升效率</a:t>
            </a:r>
          </a:p>
        </p:txBody>
      </p:sp>
      <p:sp>
        <p:nvSpPr>
          <p:cNvPr id="29" name="Text3">
            <a:extLst>
              <a:ext uri="{FF2B5EF4-FFF2-40B4-BE49-F238E27FC236}">
                <a16:creationId xmlns:a16="http://schemas.microsoft.com/office/drawing/2014/main" id="{97EAFA40-CD6D-895C-762F-61AC146C586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817912" y="2835550"/>
            <a:ext cx="1962212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效率提升促可持续发展。</a:t>
            </a:r>
          </a:p>
        </p:txBody>
      </p:sp>
      <p:sp>
        <p:nvSpPr>
          <p:cNvPr id="28" name="Text4">
            <a:extLst>
              <a:ext uri="{FF2B5EF4-FFF2-40B4-BE49-F238E27FC236}">
                <a16:creationId xmlns:a16="http://schemas.microsoft.com/office/drawing/2014/main" id="{B81A6942-91F1-2C0B-F61B-E779BD53802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764876" y="1655916"/>
            <a:ext cx="2930300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长期疲劳影响身心健康。</a:t>
            </a:r>
          </a:p>
        </p:txBody>
      </p:sp>
      <p:sp>
        <p:nvSpPr>
          <p:cNvPr id="27" name="Text5">
            <a:extLst>
              <a:ext uri="{FF2B5EF4-FFF2-40B4-BE49-F238E27FC236}">
                <a16:creationId xmlns:a16="http://schemas.microsoft.com/office/drawing/2014/main" id="{3D643262-D9D7-EC8C-84DC-C784191713C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45124" y="5432255"/>
            <a:ext cx="2640020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加速项目交付进程。</a:t>
            </a:r>
          </a:p>
        </p:txBody>
      </p:sp>
      <p:sp>
        <p:nvSpPr>
          <p:cNvPr id="25" name="Text6">
            <a:extLst>
              <a:ext uri="{FF2B5EF4-FFF2-40B4-BE49-F238E27FC236}">
                <a16:creationId xmlns:a16="http://schemas.microsoft.com/office/drawing/2014/main" id="{39D84B7D-0C57-4DE4-FE17-3A2E5BF4ED7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88595" y="4176521"/>
            <a:ext cx="1962212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工作时长增加压力大增。</a:t>
            </a:r>
          </a:p>
        </p:txBody>
      </p:sp>
      <p:sp>
        <p:nvSpPr>
          <p:cNvPr id="11" name="Text7">
            <a:extLst>
              <a:ext uri="{FF2B5EF4-FFF2-40B4-BE49-F238E27FC236}">
                <a16:creationId xmlns:a16="http://schemas.microsoft.com/office/drawing/2014/main" id="{3796F3BC-5CB8-B702-6854-5D384483D4C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45124" y="2835550"/>
            <a:ext cx="1962212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996制度需关注健康。</a:t>
            </a:r>
          </a:p>
        </p:txBody>
      </p:sp>
      <p:sp>
        <p:nvSpPr>
          <p:cNvPr id="3" name="Text8">
            <a:extLst>
              <a:ext uri="{FF2B5EF4-FFF2-40B4-BE49-F238E27FC236}">
                <a16:creationId xmlns:a16="http://schemas.microsoft.com/office/drawing/2014/main" id="{02A15B6D-88A4-DCCA-6163-9D8237A71C9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45124" y="1655916"/>
            <a:ext cx="2748873" cy="720348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专注当下任务提效率。</a:t>
            </a:r>
          </a:p>
        </p:txBody>
      </p:sp>
      <p:sp>
        <p:nvSpPr>
          <p:cNvPr id="35" name="Text9">
            <a:extLst>
              <a:ext uri="{FF2B5EF4-FFF2-40B4-BE49-F238E27FC236}">
                <a16:creationId xmlns:a16="http://schemas.microsoft.com/office/drawing/2014/main" id="{5D39437C-2A2A-843B-F38B-AC8A1A69478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效率与团队协作</a:t>
            </a:r>
          </a:p>
        </p:txBody>
      </p:sp>
      <p:grpSp>
        <p:nvGrpSpPr>
          <p:cNvPr id="44" name="Shape1">
            <a:extLst>
              <a:ext uri="{FF2B5EF4-FFF2-40B4-BE49-F238E27FC236}">
                <a16:creationId xmlns:a16="http://schemas.microsoft.com/office/drawing/2014/main" id="{BD4F4FDF-67C4-6E47-4735-8C85B0DACC25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4065821" y="1973921"/>
            <a:ext cx="3990551" cy="3990550"/>
            <a:chOff x="4065821" y="1973921"/>
            <a:chExt cx="3990551" cy="3990550"/>
          </a:xfrm>
        </p:grpSpPr>
        <p:grpSp>
          <p:nvGrpSpPr>
            <p:cNvPr id="34" name="组合 33"/>
            <p:cNvGrpSpPr/>
            <p:nvPr/>
          </p:nvGrpSpPr>
          <p:grpSpPr>
            <a:xfrm>
              <a:off x="4065821" y="1973921"/>
              <a:ext cx="3990551" cy="3990550"/>
              <a:chOff x="3251827" y="548004"/>
              <a:chExt cx="5761991" cy="5761991"/>
            </a:xfrm>
          </p:grpSpPr>
          <p:sp>
            <p:nvSpPr>
              <p:cNvPr id="30" name="椭圆 29"/>
              <p:cNvSpPr/>
              <p:nvPr/>
            </p:nvSpPr>
            <p:spPr>
              <a:xfrm rot="2629861">
                <a:off x="3251827" y="548004"/>
                <a:ext cx="5761990" cy="576199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70000"/>
                      </a:schemeClr>
                    </a:gs>
                    <a:gs pos="4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2629861" flipV="1">
                <a:off x="3251827" y="548004"/>
                <a:ext cx="5761990" cy="576199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70000"/>
                      </a:schemeClr>
                    </a:gs>
                    <a:gs pos="4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8029862">
                <a:off x="3251827" y="548004"/>
                <a:ext cx="5761990" cy="576199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70000"/>
                      </a:schemeClr>
                    </a:gs>
                    <a:gs pos="4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8029862" flipV="1">
                <a:off x="3251828" y="548005"/>
                <a:ext cx="5761990" cy="576199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70000"/>
                      </a:schemeClr>
                    </a:gs>
                    <a:gs pos="4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110004020202020204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901171" y="2802166"/>
              <a:ext cx="2273907" cy="2273908"/>
            </a:xfrm>
            <a:prstGeom prst="ellipse">
              <a:avLst/>
            </a:prstGeom>
            <a:noFill/>
            <a:ln cap="rnd">
              <a:gradFill flip="none" rotWithShape="1">
                <a:gsLst>
                  <a:gs pos="10000">
                    <a:schemeClr val="accent1">
                      <a:lumMod val="60000"/>
                      <a:lumOff val="40000"/>
                      <a:alpha val="0"/>
                    </a:schemeClr>
                  </a:gs>
                  <a:gs pos="49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: 空心 15"/>
            <p:cNvSpPr/>
            <p:nvPr/>
          </p:nvSpPr>
          <p:spPr>
            <a:xfrm>
              <a:off x="4329897" y="2226823"/>
              <a:ext cx="3416456" cy="3416457"/>
            </a:xfrm>
            <a:prstGeom prst="donut">
              <a:avLst>
                <a:gd name="adj" fmla="val 8088"/>
              </a:avLst>
            </a:prstGeom>
            <a:gradFill>
              <a:gsLst>
                <a:gs pos="0">
                  <a:schemeClr val="accent1">
                    <a:lumMod val="30000"/>
                    <a:lumOff val="70000"/>
                    <a:alpha val="44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608427" y="2509422"/>
              <a:ext cx="2859396" cy="2859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68300" dist="127000" dir="2400000" sx="98000" sy="98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5121258" y="3022253"/>
              <a:ext cx="1833734" cy="18337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68300" dist="127000" dir="2400000" sx="98000" sy="98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10">
            <a:extLst>
              <a:ext uri="{FF2B5EF4-FFF2-40B4-BE49-F238E27FC236}">
                <a16:creationId xmlns:a16="http://schemas.microsoft.com/office/drawing/2014/main" id="{E5450602-04D7-F587-1565-9EC0FF753D7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910957" y="5494131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11">
            <a:extLst>
              <a:ext uri="{FF2B5EF4-FFF2-40B4-BE49-F238E27FC236}">
                <a16:creationId xmlns:a16="http://schemas.microsoft.com/office/drawing/2014/main" id="{2C0C6246-ABCB-63CC-655B-8BD9D96CF9D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92922" y="4275087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12">
            <a:extLst>
              <a:ext uri="{FF2B5EF4-FFF2-40B4-BE49-F238E27FC236}">
                <a16:creationId xmlns:a16="http://schemas.microsoft.com/office/drawing/2014/main" id="{76696D11-645E-BAB0-9018-822F1A21CDA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808042" y="2989238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13">
            <a:extLst>
              <a:ext uri="{FF2B5EF4-FFF2-40B4-BE49-F238E27FC236}">
                <a16:creationId xmlns:a16="http://schemas.microsoft.com/office/drawing/2014/main" id="{B16FA4BE-D49D-E8E4-B547-6ADB6D6B540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789120" y="1809104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14">
            <a:extLst>
              <a:ext uri="{FF2B5EF4-FFF2-40B4-BE49-F238E27FC236}">
                <a16:creationId xmlns:a16="http://schemas.microsoft.com/office/drawing/2014/main" id="{55226C50-7C7D-DDF1-FC06-D187E4676B1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368739" y="5494131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15">
            <a:extLst>
              <a:ext uri="{FF2B5EF4-FFF2-40B4-BE49-F238E27FC236}">
                <a16:creationId xmlns:a16="http://schemas.microsoft.com/office/drawing/2014/main" id="{C185B8D2-3554-5DEE-5821-745570AE06E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605369" y="4280982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16">
            <a:extLst>
              <a:ext uri="{FF2B5EF4-FFF2-40B4-BE49-F238E27FC236}">
                <a16:creationId xmlns:a16="http://schemas.microsoft.com/office/drawing/2014/main" id="{43AA78A2-EB75-3C3A-1DC1-5E2750AAA6D0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613922" y="2968722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17"/>
          <p:cNvSpPr/>
          <p:nvPr>
            <p:custDataLst>
              <p:tags r:id="rId20"/>
            </p:custDataLst>
          </p:nvPr>
        </p:nvSpPr>
        <p:spPr>
          <a:xfrm>
            <a:off x="3490443" y="1824436"/>
            <a:ext cx="1724527" cy="5232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18"/>
          <p:cNvSpPr txBox="1"/>
          <p:nvPr>
            <p:custDataLst>
              <p:tags r:id="rId21"/>
            </p:custDataLst>
          </p:nvPr>
        </p:nvSpPr>
        <p:spPr>
          <a:xfrm>
            <a:off x="3673105" y="1893298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效率短期提升</a:t>
            </a:r>
          </a:p>
        </p:txBody>
      </p:sp>
      <p:sp>
        <p:nvSpPr>
          <p:cNvPr id="6" name="Text19">
            <a:extLst>
              <a:ext uri="{FF2B5EF4-FFF2-40B4-BE49-F238E27FC236}">
                <a16:creationId xmlns:a16="http://schemas.microsoft.com/office/drawing/2014/main" id="{4BB0C31B-42C8-F7BD-78C2-F31AB343E81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796584" y="3037584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996制度</a:t>
            </a:r>
          </a:p>
        </p:txBody>
      </p:sp>
      <p:sp>
        <p:nvSpPr>
          <p:cNvPr id="8" name="Text20">
            <a:extLst>
              <a:ext uri="{FF2B5EF4-FFF2-40B4-BE49-F238E27FC236}">
                <a16:creationId xmlns:a16="http://schemas.microsoft.com/office/drawing/2014/main" id="{0860085C-B7A6-2D6E-B8D3-99470D3E887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2788031" y="4349844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工作时长增加</a:t>
            </a:r>
          </a:p>
        </p:txBody>
      </p:sp>
      <p:sp>
        <p:nvSpPr>
          <p:cNvPr id="17" name="Text21">
            <a:extLst>
              <a:ext uri="{FF2B5EF4-FFF2-40B4-BE49-F238E27FC236}">
                <a16:creationId xmlns:a16="http://schemas.microsoft.com/office/drawing/2014/main" id="{387E0130-1CE9-7BD8-64F9-818C93B41176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551401" y="5562993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项目交付速度</a:t>
            </a:r>
          </a:p>
        </p:txBody>
      </p:sp>
      <p:sp>
        <p:nvSpPr>
          <p:cNvPr id="19" name="Text22">
            <a:extLst>
              <a:ext uri="{FF2B5EF4-FFF2-40B4-BE49-F238E27FC236}">
                <a16:creationId xmlns:a16="http://schemas.microsoft.com/office/drawing/2014/main" id="{002EE750-2D0B-F14F-35F0-77BCA387AF01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971782" y="1877966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长期疲劳</a:t>
            </a:r>
          </a:p>
        </p:txBody>
      </p:sp>
      <p:sp>
        <p:nvSpPr>
          <p:cNvPr id="21" name="Text23">
            <a:extLst>
              <a:ext uri="{FF2B5EF4-FFF2-40B4-BE49-F238E27FC236}">
                <a16:creationId xmlns:a16="http://schemas.microsoft.com/office/drawing/2014/main" id="{F89AD833-FE8A-CF56-C704-F3F4EB483DE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990704" y="3058100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效率可持续性</a:t>
            </a:r>
          </a:p>
        </p:txBody>
      </p:sp>
      <p:sp>
        <p:nvSpPr>
          <p:cNvPr id="23" name="Text24">
            <a:extLst>
              <a:ext uri="{FF2B5EF4-FFF2-40B4-BE49-F238E27FC236}">
                <a16:creationId xmlns:a16="http://schemas.microsoft.com/office/drawing/2014/main" id="{D96FCEC7-1B4E-9391-8E6F-2922DE3329C0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8075584" y="4343949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优化工作流程</a:t>
            </a:r>
          </a:p>
        </p:txBody>
      </p:sp>
      <p:sp>
        <p:nvSpPr>
          <p:cNvPr id="26" name="Text25">
            <a:extLst>
              <a:ext uri="{FF2B5EF4-FFF2-40B4-BE49-F238E27FC236}">
                <a16:creationId xmlns:a16="http://schemas.microsoft.com/office/drawing/2014/main" id="{D14361E3-9A52-B0EB-C1CC-1237576A8839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093619" y="5562993"/>
            <a:ext cx="1359201" cy="385492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sx="98000" sy="98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团队协作增强</a:t>
            </a:r>
          </a:p>
        </p:txBody>
      </p:sp>
      <p:sp>
        <p:nvSpPr>
          <p:cNvPr id="5" name="Shape2"/>
          <p:cNvSpPr/>
          <p:nvPr>
            <p:custDataLst>
              <p:tags r:id="rId29"/>
            </p:custDataLst>
          </p:nvPr>
        </p:nvSpPr>
        <p:spPr>
          <a:xfrm>
            <a:off x="5602620" y="3529850"/>
            <a:ext cx="871010" cy="853463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30"/>
      <p:tags r:id="rId31"/>
    </p:custData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DA5C4E10-8EE9-CAE0-2269-3BEFFDE54CF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5128" y="1575286"/>
            <a:ext cx="925126" cy="598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1" lang="en-US" altLang="zh-CN" sz="4400" b="1">
                <a:ln w="1270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L"/>
              </a:rPr>
              <a:t>01</a:t>
            </a:r>
            <a:r>
              <a:rPr kumimoji="1" lang="en-US" altLang="zh-CN" sz="4400">
                <a:ln w="12700">
                  <a:noFill/>
                </a:ln>
                <a:solidFill>
                  <a:srgbClr val="C5A77B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
</a:t>
            </a: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26020B6F-26C7-C4AB-E683-83FF6385F4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43137" y="1366150"/>
            <a:ext cx="5395249" cy="4752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健康风险增加</a:t>
            </a:r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C69396D2-7E27-5B2A-F91F-6D6F8D5894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43138" y="1908256"/>
            <a:ext cx="5394640" cy="1747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长时间996工作模式导致员工缺乏休息，据研究显示，每周工作超过55小时，心脏病风险增加33%，严重影响个人健康质量。建议企业推行弹性工作制，保障员工健康。</a:t>
            </a:r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935078CA-D7AC-1EBD-2C7D-7B9EC2D3748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5128" y="4154769"/>
            <a:ext cx="925126" cy="598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1" lang="en-US" altLang="zh-CN" sz="4400" b="1">
                <a:ln w="1270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L"/>
              </a:rPr>
              <a:t>02</a:t>
            </a:r>
            <a:r>
              <a:rPr kumimoji="1" lang="en-US" altLang="zh-CN" sz="4400">
                <a:ln w="12700">
                  <a:noFill/>
                </a:ln>
                <a:solidFill>
                  <a:srgbClr val="C5A77B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
</a:t>
            </a:r>
            <a:endParaRPr kumimoji="1" lang="zh-CN" altLang="en-US"/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E0DC7859-8B2D-867B-94CA-5601293A301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43137" y="3945633"/>
            <a:ext cx="5395249" cy="4752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生活质量下降</a:t>
            </a:r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7F6ED1FA-E713-D2F5-667A-1999B38F7F9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543138" y="4487739"/>
            <a:ext cx="5394640" cy="1747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996工作制挤占了员工个人时间，影响家庭生活和社交活动，据调查，超70%的996员工表示生活满意度下降。提倡平衡工作与私生活，共建和谐企业文化。</a:t>
            </a:r>
          </a:p>
        </p:txBody>
      </p:sp>
      <p:sp>
        <p:nvSpPr>
          <p:cNvPr id="10" name="Shape1">
            <a:extLst>
              <a:ext uri="{FF2B5EF4-FFF2-40B4-BE49-F238E27FC236}">
                <a16:creationId xmlns:a16="http://schemas.microsoft.com/office/drawing/2014/main" id="{05EB3EA8-5E4C-B867-8EBE-FE61422618D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flipH="1" flipV="1">
            <a:off x="7194837" y="-72884"/>
            <a:ext cx="2978107" cy="5221357"/>
          </a:xfrm>
          <a:prstGeom prst="parallelogram">
            <a:avLst>
              <a:gd name="adj" fmla="val 3084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7">
            <a:extLst>
              <a:ext uri="{FF2B5EF4-FFF2-40B4-BE49-F238E27FC236}">
                <a16:creationId xmlns:a16="http://schemas.microsoft.com/office/drawing/2014/main" id="{BC0026F6-6CAE-46D7-D5F4-2F88506D789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45096" y="287410"/>
            <a:ext cx="745587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健康与生活影响</a:t>
            </a:r>
          </a:p>
        </p:txBody>
      </p:sp>
      <p:cxnSp>
        <p:nvCxnSpPr>
          <p:cNvPr id="14" name="Text8">
            <a:extLst>
              <a:ext uri="{FF2B5EF4-FFF2-40B4-BE49-F238E27FC236}">
                <a16:creationId xmlns:a16="http://schemas.microsoft.com/office/drawing/2014/main" id="{2FA84633-B19D-60E4-C9DE-E1463B0043F7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3228975" y="6381750"/>
            <a:ext cx="34956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Text9">
            <a:extLst>
              <a:ext uri="{FF2B5EF4-FFF2-40B4-BE49-F238E27FC236}">
                <a16:creationId xmlns:a16="http://schemas.microsoft.com/office/drawing/2014/main" id="{7B902EF3-84EE-FC0A-EB29-4F96E69F68D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3228975" y="3789568"/>
            <a:ext cx="34956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hape2">
            <a:extLst>
              <a:ext uri="{FF2B5EF4-FFF2-40B4-BE49-F238E27FC236}">
                <a16:creationId xmlns:a16="http://schemas.microsoft.com/office/drawing/2014/main" id="{5E01C0B7-B9C1-B5F4-1585-6FBD5E39B25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053890" y="-70982"/>
            <a:ext cx="5138110" cy="6999965"/>
          </a:xfrm>
          <a:custGeom>
            <a:rect l="0" t="0" r="0" b="0"/>
            <a:pathLst>
              <a:path w="6845301" h="9334501">
                <a:moveTo>
                  <a:pt x="1373705" y="1412875"/>
                </a:moveTo>
                <a:cubicBezTo>
                  <a:pt x="919003" y="3916381"/>
                  <a:pt x="0" y="9196990"/>
                  <a:pt x="0" y="9306206"/>
                </a:cubicBezTo>
                <a:lnTo>
                  <a:pt x="0" y="9334500"/>
                </a:lnTo>
                <a:lnTo>
                  <a:pt x="6845300" y="9334500"/>
                </a:lnTo>
                <a:lnTo>
                  <a:pt x="6845300" y="0"/>
                </a:lnTo>
                <a:lnTo>
                  <a:pt x="1630320" y="0"/>
                </a:lnTo>
                <a:close/>
              </a:path>
            </a:pathLst>
          </a:custGeom>
          <a:blipFill>
            <a:blip r:embed="rId14"/>
            <a:stretch>
              <a:fillRect l="-59603" r="-59603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FF45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5"/>
      <p:tags r:id="rId16"/>
    </p:custDataLst>
    <p:extLst>
      <p:ext uri="{BB962C8B-B14F-4D97-AF65-F5344CB8AC3E}">
        <p14:creationId val="206657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996与007工作制比较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Comparison between 996 and 007 working systems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3803225-9A84-1814-D790-36BACFABA1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 flipH="1">
            <a:off x="0" y="0"/>
            <a:ext cx="4249282" cy="3479027"/>
          </a:xfrm>
          <a:custGeom>
            <a:gdLst>
              <a:gd name="connsiteX0" fmla="*/ 4203527 w 4249282"/>
              <a:gd name="connsiteY0" fmla="*/ 3479027 h 3479027"/>
              <a:gd name="connsiteX1" fmla="*/ 0 w 4249282"/>
              <a:gd name="connsiteY1" fmla="*/ 3479027 h 3479027"/>
              <a:gd name="connsiteX2" fmla="*/ 0 w 4249282"/>
              <a:gd name="connsiteY2" fmla="*/ 286964 h 3479027"/>
              <a:gd name="connsiteX3" fmla="*/ 228482 w 4249282"/>
              <a:gd name="connsiteY3" fmla="*/ 188983 h 3479027"/>
              <a:gd name="connsiteX4" fmla="*/ 2760028 w 4249282"/>
              <a:gd name="connsiteY4" fmla="*/ 399408 h 3479027"/>
              <a:gd name="connsiteX5" fmla="*/ 4226726 w 4249282"/>
              <a:gd name="connsiteY5" fmla="*/ 3346067 h 34790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9282" h="3479027">
                <a:moveTo>
                  <a:pt x="4203527" y="3479027"/>
                </a:moveTo>
                <a:lnTo>
                  <a:pt x="0" y="3479027"/>
                </a:lnTo>
                <a:lnTo>
                  <a:pt x="0" y="286964"/>
                </a:lnTo>
                <a:lnTo>
                  <a:pt x="228482" y="188983"/>
                </a:lnTo>
                <a:cubicBezTo>
                  <a:pt x="1032308" y="-111044"/>
                  <a:pt x="1958958" y="-63089"/>
                  <a:pt x="2760028" y="399408"/>
                </a:cubicBezTo>
                <a:cubicBezTo>
                  <a:pt x="3828120" y="1016072"/>
                  <a:pt x="4369610" y="2194561"/>
                  <a:pt x="4226726" y="334606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2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1">
            <a:extLst>
              <a:ext uri="{FF2B5EF4-FFF2-40B4-BE49-F238E27FC236}">
                <a16:creationId xmlns:a16="http://schemas.microsoft.com/office/drawing/2014/main" id="{DD84CCFB-BE13-5C97-1F1C-9DC5D516C0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83706" y="1216165"/>
            <a:ext cx="4427005" cy="4947779"/>
          </a:xfrm>
          <a:prstGeom prst="roundRect">
            <a:avLst>
              <a:gd name="adj" fmla="val 2038"/>
            </a:avLst>
          </a:prstGeom>
          <a:blipFill>
            <a:blip r:embed="rId5"/>
            <a:stretch>
              <a:fillRect t="-17123" b="-171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1">
            <a:extLst>
              <a:ext uri="{FF2B5EF4-FFF2-40B4-BE49-F238E27FC236}">
                <a16:creationId xmlns:a16="http://schemas.microsoft.com/office/drawing/2014/main" id="{7B8C03A5-FEB3-CB4A-2CAD-896BD95B49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3856" y="1220236"/>
            <a:ext cx="6062369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工作时间对比分析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519AEF44-BA50-0831-A1CD-B3CD464EB0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3682" y="2717259"/>
            <a:ext cx="6070185" cy="344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1.996时长明确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996工作制为每周工作6天，每天9小时，总计54小时，相比007的7天无休，工作时间更为固定，员工有固定休息日，利于身心健康。据研究显示，适度休息能提高工作效率20%。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2.007强度极高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007工作制意味着全天候待命，无固定休息时间，员工长期处于高压状态。数据显示，连续工作超过72小时，员工出错率上升30%，严重影响健康与生产力，需探索平衡方案。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3.996法规支持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部分国家地区对996工作制有法律监管，确保超时加班有补偿。如中国《劳动法》规定加班需支付加班费，较007无监管状态，996在法律框架内更趋合理，推动合法合规工作文化。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4.两者皆需优化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尽管996较007在时长上合理，但仍饱受工作生活失衡争议。建议企业探索弹性工作制，如4天工作制，既保障生产力又提升员工满意度，实现共赢。据调查，灵活工作制度企业员工留存率提高15%。</a:t>
            </a:r>
          </a:p>
        </p:txBody>
      </p:sp>
    </p:spTree>
    <p:custDataLst>
      <p:custData r:id="rId8"/>
      <p:tags r:id="rId9"/>
    </p:custDataLst>
    <p:extLst>
      <p:ext uri="{BB962C8B-B14F-4D97-AF65-F5344CB8AC3E}">
        <p14:creationId val="3835225705"/>
      </p:ext>
    </p:ext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7E441AB-51B3-ED68-BBDD-9859DB7CB7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82598" y="0"/>
            <a:ext cx="4169395" cy="1892056"/>
          </a:xfrm>
          <a:custGeom>
            <a:gdLst>
              <a:gd name="connsiteX0" fmla="*/ 466075 w 4169395"/>
              <a:gd name="connsiteY0" fmla="*/ 0 h 1864299"/>
              <a:gd name="connsiteX1" fmla="*/ 4169395 w 4169395"/>
              <a:gd name="connsiteY1" fmla="*/ 0 h 1864299"/>
              <a:gd name="connsiteX2" fmla="*/ 3703320 w 4169395"/>
              <a:gd name="connsiteY2" fmla="*/ 1864299 h 1864299"/>
              <a:gd name="connsiteX3" fmla="*/ 0 w 4169395"/>
              <a:gd name="connsiteY3" fmla="*/ 1864299 h 18642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394" h="1864299">
                <a:moveTo>
                  <a:pt x="466075" y="0"/>
                </a:moveTo>
                <a:lnTo>
                  <a:pt x="4169395" y="0"/>
                </a:lnTo>
                <a:lnTo>
                  <a:pt x="3703320" y="1864299"/>
                </a:lnTo>
                <a:lnTo>
                  <a:pt x="0" y="18642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DE434233-621E-26A3-2A1C-B55AEA8FA23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7034" y="5929876"/>
            <a:ext cx="3942072" cy="955008"/>
          </a:xfrm>
          <a:custGeom>
            <a:gdLst>
              <a:gd name="connsiteX0" fmla="*/ 238752 w 3942072"/>
              <a:gd name="connsiteY0" fmla="*/ 0 h 955008"/>
              <a:gd name="connsiteX1" fmla="*/ 3942072 w 3942072"/>
              <a:gd name="connsiteY1" fmla="*/ 0 h 955008"/>
              <a:gd name="connsiteX2" fmla="*/ 3703320 w 3942072"/>
              <a:gd name="connsiteY2" fmla="*/ 955008 h 955008"/>
              <a:gd name="connsiteX3" fmla="*/ 0 w 3942072"/>
              <a:gd name="connsiteY3" fmla="*/ 955008 h 9550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072" h="955008">
                <a:moveTo>
                  <a:pt x="238752" y="0"/>
                </a:moveTo>
                <a:lnTo>
                  <a:pt x="3942072" y="0"/>
                </a:lnTo>
                <a:lnTo>
                  <a:pt x="3703320" y="955008"/>
                </a:lnTo>
                <a:lnTo>
                  <a:pt x="0" y="95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F3708BBA-8907-B774-F80C-1CDCC0F06D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39467" y="2171700"/>
            <a:ext cx="4560570" cy="3429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Shape1">
            <a:extLst>
              <a:ext uri="{FF2B5EF4-FFF2-40B4-BE49-F238E27FC236}">
                <a16:creationId xmlns:a16="http://schemas.microsoft.com/office/drawing/2014/main" id="{1858D873-4FA3-B7BD-FA37-96BADF45B23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43397" y="-1"/>
            <a:ext cx="3948603" cy="3290325"/>
          </a:xfrm>
          <a:custGeom>
            <a:gdLst>
              <a:gd name="connsiteX0" fmla="*/ 822581 w 3948603"/>
              <a:gd name="connsiteY0" fmla="*/ 0 h 3290325"/>
              <a:gd name="connsiteX1" fmla="*/ 3948603 w 3948603"/>
              <a:gd name="connsiteY1" fmla="*/ 0 h 3290325"/>
              <a:gd name="connsiteX2" fmla="*/ 3948603 w 3948603"/>
              <a:gd name="connsiteY2" fmla="*/ 3290325 h 3290325"/>
              <a:gd name="connsiteX3" fmla="*/ 0 w 3948603"/>
              <a:gd name="connsiteY3" fmla="*/ 3290325 h 32903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8602" h="3290324">
                <a:moveTo>
                  <a:pt x="822581" y="0"/>
                </a:moveTo>
                <a:lnTo>
                  <a:pt x="3948603" y="0"/>
                </a:lnTo>
                <a:lnTo>
                  <a:pt x="3948603" y="3290325"/>
                </a:lnTo>
                <a:lnTo>
                  <a:pt x="0" y="3290325"/>
                </a:lnTo>
                <a:close/>
              </a:path>
            </a:pathLst>
          </a:custGeom>
          <a:blipFill>
            <a:blip r:embed="rId7"/>
            <a:stretch>
              <a:fillRect t="-56672" b="-5667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Shape2">
            <a:extLst>
              <a:ext uri="{FF2B5EF4-FFF2-40B4-BE49-F238E27FC236}">
                <a16:creationId xmlns:a16="http://schemas.microsoft.com/office/drawing/2014/main" id="{5DFCD90B-0124-EECB-B1E5-302E681C82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230092" y="3619500"/>
            <a:ext cx="4961908" cy="3238500"/>
          </a:xfrm>
          <a:custGeom>
            <a:gdLst>
              <a:gd name="connsiteX0" fmla="*/ 809625 w 4961908"/>
              <a:gd name="connsiteY0" fmla="*/ 0 h 3238500"/>
              <a:gd name="connsiteX1" fmla="*/ 4961908 w 4961908"/>
              <a:gd name="connsiteY1" fmla="*/ 0 h 3238500"/>
              <a:gd name="connsiteX2" fmla="*/ 4961908 w 4961908"/>
              <a:gd name="connsiteY2" fmla="*/ 442580 h 3238500"/>
              <a:gd name="connsiteX3" fmla="*/ 4262928 w 4961908"/>
              <a:gd name="connsiteY3" fmla="*/ 3238500 h 3238500"/>
              <a:gd name="connsiteX4" fmla="*/ 0 w 4961908"/>
              <a:gd name="connsiteY4" fmla="*/ 3238500 h 3238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908" h="3238500">
                <a:moveTo>
                  <a:pt x="809625" y="0"/>
                </a:moveTo>
                <a:lnTo>
                  <a:pt x="4961908" y="0"/>
                </a:lnTo>
                <a:lnTo>
                  <a:pt x="4961908" y="442580"/>
                </a:lnTo>
                <a:lnTo>
                  <a:pt x="4262928" y="3238500"/>
                </a:lnTo>
                <a:lnTo>
                  <a:pt x="0" y="3238500"/>
                </a:lnTo>
                <a:close/>
              </a:path>
            </a:pathLst>
          </a:custGeom>
          <a:blipFill>
            <a:blip r:embed="rId9"/>
            <a:stretch>
              <a:fillRect t="-64957" b="-6495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0F1A752-06C7-400F-9030-E5110C7D977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615314"/>
            <a:ext cx="2582050" cy="269570"/>
          </a:xfrm>
          <a:custGeom>
            <a:gdLst>
              <a:gd name="connsiteX0" fmla="*/ 0 w 2582050"/>
              <a:gd name="connsiteY0" fmla="*/ 0 h 269570"/>
              <a:gd name="connsiteX1" fmla="*/ 2582050 w 2582050"/>
              <a:gd name="connsiteY1" fmla="*/ 0 h 269570"/>
              <a:gd name="connsiteX2" fmla="*/ 2514658 w 2582050"/>
              <a:gd name="connsiteY2" fmla="*/ 269570 h 269570"/>
              <a:gd name="connsiteX3" fmla="*/ 0 w 2582050"/>
              <a:gd name="connsiteY3" fmla="*/ 269570 h 2695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050" h="269570">
                <a:moveTo>
                  <a:pt x="0" y="0"/>
                </a:moveTo>
                <a:lnTo>
                  <a:pt x="2582050" y="0"/>
                </a:lnTo>
                <a:lnTo>
                  <a:pt x="2514658" y="269570"/>
                </a:lnTo>
                <a:lnTo>
                  <a:pt x="0" y="2695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Text1">
            <a:extLst>
              <a:ext uri="{FF2B5EF4-FFF2-40B4-BE49-F238E27FC236}">
                <a16:creationId xmlns:a16="http://schemas.microsoft.com/office/drawing/2014/main" id="{AD728FDC-D9BE-538B-52F7-491C7D7A02C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3238" y="1275204"/>
            <a:ext cx="5024104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996强度虽高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58055FF4-FFAC-17E9-BFCE-C5D12C541CF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3237" y="1723152"/>
            <a:ext cx="5787444" cy="11206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996工作制（早9至晚9，每周6天）强度较高，但据统计，平均工作时间仍少于007（全天候工作），其不合理性在于牺牲员工健康，而007更是极端，两者均需向合理工时调整。</a:t>
            </a:r>
          </a:p>
        </p:txBody>
      </p:sp>
      <p:sp>
        <p:nvSpPr>
          <p:cNvPr id="12" name="Text3">
            <a:extLst>
              <a:ext uri="{FF2B5EF4-FFF2-40B4-BE49-F238E27FC236}">
                <a16:creationId xmlns:a16="http://schemas.microsoft.com/office/drawing/2014/main" id="{150062AE-D323-28E9-46F2-60A25E1018D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3237" y="2970991"/>
            <a:ext cx="5024104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007更极端化</a:t>
            </a:r>
          </a:p>
        </p:txBody>
      </p:sp>
      <p:sp>
        <p:nvSpPr>
          <p:cNvPr id="13" name="Text4">
            <a:extLst>
              <a:ext uri="{FF2B5EF4-FFF2-40B4-BE49-F238E27FC236}">
                <a16:creationId xmlns:a16="http://schemas.microsoft.com/office/drawing/2014/main" id="{254A7269-7D8E-02C3-9F4A-2DE3204548B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43236" y="3451023"/>
            <a:ext cx="5787444" cy="11206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相比996，007工作制几乎无休息，数据显示长期无休导致员工效率骤降，健康问题频发，相比之下996虽不合理，但007更显极端，急需社会反思与改革。</a:t>
            </a:r>
          </a:p>
        </p:txBody>
      </p:sp>
      <p:sp>
        <p:nvSpPr>
          <p:cNvPr id="14" name="Text5">
            <a:extLst>
              <a:ext uri="{FF2B5EF4-FFF2-40B4-BE49-F238E27FC236}">
                <a16:creationId xmlns:a16="http://schemas.microsoft.com/office/drawing/2014/main" id="{C3390CEB-B70B-2E98-DC0C-4171E43E10B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3237" y="4795525"/>
            <a:ext cx="5024104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996需平衡发展</a:t>
            </a:r>
          </a:p>
        </p:txBody>
      </p:sp>
      <p:sp>
        <p:nvSpPr>
          <p:cNvPr id="15" name="Text6">
            <a:extLst>
              <a:ext uri="{FF2B5EF4-FFF2-40B4-BE49-F238E27FC236}">
                <a16:creationId xmlns:a16="http://schemas.microsoft.com/office/drawing/2014/main" id="{1526353E-6AFD-2CD5-4C64-5C637D49247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43236" y="5259515"/>
            <a:ext cx="5787444" cy="11206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996工作制反映出职场文化失衡，但其相较于007的完全无界，仍有改进空间。建议企业实施弹性工作制，平衡效率与员工福祉，促进共赢发展。</a:t>
            </a:r>
          </a:p>
        </p:txBody>
      </p:sp>
      <p:sp>
        <p:nvSpPr>
          <p:cNvPr id="16" name="Text7">
            <a:extLst>
              <a:ext uri="{FF2B5EF4-FFF2-40B4-BE49-F238E27FC236}">
                <a16:creationId xmlns:a16="http://schemas.microsoft.com/office/drawing/2014/main" id="{B50089CF-ED84-BE56-939A-CC6D3787338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40007" y="225680"/>
            <a:ext cx="7342591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强度与合理性评估</a:t>
            </a:r>
          </a:p>
        </p:txBody>
      </p:sp>
      <p:cxnSp>
        <p:nvCxnSpPr>
          <p:cNvPr id="17" name="Text8">
            <a:extLst>
              <a:ext uri="{FF2B5EF4-FFF2-40B4-BE49-F238E27FC236}">
                <a16:creationId xmlns:a16="http://schemas.microsoft.com/office/drawing/2014/main" id="{62230465-9149-84A4-1967-A7E4CACBD030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397004" y="1387074"/>
            <a:ext cx="0" cy="8747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ext9">
            <a:extLst>
              <a:ext uri="{FF2B5EF4-FFF2-40B4-BE49-F238E27FC236}">
                <a16:creationId xmlns:a16="http://schemas.microsoft.com/office/drawing/2014/main" id="{8C41D271-75E3-704A-F946-6341B6323A87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H="1">
            <a:off x="397004" y="3147049"/>
            <a:ext cx="0" cy="8747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ext10">
            <a:extLst>
              <a:ext uri="{FF2B5EF4-FFF2-40B4-BE49-F238E27FC236}">
                <a16:creationId xmlns:a16="http://schemas.microsoft.com/office/drawing/2014/main" id="{624F5B17-0F34-4BF2-6F6C-4285FA62B8C9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 flipH="1">
            <a:off x="396999" y="4988971"/>
            <a:ext cx="0" cy="8747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21"/>
      <p:tags r:id="rId22"/>
    </p:custDataLst>
    <p:extLst>
      <p:ext uri="{BB962C8B-B14F-4D97-AF65-F5344CB8AC3E}">
        <p14:creationId val="258672118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TAG_AIGCCREATORID" val="AIGC生成内容仅供参考-2025/8/19 17:38:50"/>
  <p:tag name="TAG_CHAPTER_ID" val="0"/>
  <p:tag name="TAG_CONTENT_TYPE" val="二级大纲2"/>
  <p:tag name="TAG_SECTION_ID" val="2"/>
  <p:tag name="YOO_CHATPAGE_TYPE" val="TAG_CHATPAGE_MULTCONTENT"/>
  <p:tag name="YOO_CHATSHAPE_TITLE" val="健康与生活影响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  <p:tag name="YOO_CHATSHAPE_TYPE" val="YOO_CHATSHAPE_TITLE"/>
</p:tagLst>
</file>

<file path=ppt/tags/tag103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04.xml><?xml version="1.0" encoding="utf-8"?>
<p:tagLst xmlns:p="http://schemas.openxmlformats.org/presentationml/2006/main">
  <p:tag name="KSO_WM_BEAUTIFY_FLAG" val=""/>
  <p:tag name="TAG_CHATPAGE_CHAPTER" val="1"/>
  <p:tag name="YOO_CHATSHAPE_TYPE" val="YOO_CHATSHAPE_NUM"/>
</p:tagLst>
</file>

<file path=ppt/tags/tag105.xml><?xml version="1.0" encoding="utf-8"?>
<p:tagLst xmlns:p="http://schemas.openxmlformats.org/presentationml/2006/main">
  <p:tag name="TAG_AIGCCREATORID" val="AIGC生成内容仅供参考-2025/8/19 17:38:50"/>
  <p:tag name="TAG_CHAPTER_ID" val="1"/>
  <p:tag name="YOO_CHATPAGE_TYPE" val="TAG_CHATPAGE_CHAPTER"/>
  <p:tag name="YOO_CHATSHAPE_TITLE" val="996与007工作制比较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6.xml><?xml version="1.0" encoding="utf-8"?>
<p:tagLst xmlns:p="http://schemas.openxmlformats.org/presentationml/2006/main">
  <p:tag name="YOO_CHATSHAPE_TYPE" val="YOO_CHATSHAPE_DECORATION"/>
</p:tagLst>
</file>

<file path=ppt/tags/tag107.xml><?xml version="1.0" encoding="utf-8"?>
<p:tagLst xmlns:p="http://schemas.openxmlformats.org/presentationml/2006/main">
  <p:tag name="YOO_CHATSHAPE_TYPE" val="YOO_CHATSHAPE_IMAGE"/>
</p:tagLst>
</file>

<file path=ppt/tags/tag108.xml><?xml version="1.0" encoding="utf-8"?>
<p:tagLst xmlns:p="http://schemas.openxmlformats.org/presentationml/2006/main">
  <p:tag name="YOO_CHATSHAPE_TYPE" val="YOO_CHATSHAPE_TITLE"/>
</p:tagLst>
</file>

<file path=ppt/tags/tag109.xml><?xml version="1.0" encoding="utf-8"?>
<p:tagLst xmlns:p="http://schemas.openxmlformats.org/presentationml/2006/main">
  <p:tag name="YOO_CHATSHAPE_TYPE" val="YOO_CHATSHAPE_CONTENT"/>
</p:tagLst>
</file>

<file path=ppt/tags/tag11.xml><?xml version="1.0" encoding="utf-8"?>
<p:tagLst xmlns:p="http://schemas.openxmlformats.org/presentationml/2006/main">
  <p:tag name="YOO_CHATSHAPE_ITEM" val="1"/>
  <p:tag name="YOO_CHATSHAPE_TYPE" val="YOO_CHATSHAPE_ITEM"/>
</p:tagLst>
</file>

<file path=ppt/tags/tag110.xml><?xml version="1.0" encoding="utf-8"?>
<p:tagLst xmlns:p="http://schemas.openxmlformats.org/presentationml/2006/main">
  <p:tag name="TAG_AIGCCREATORID" val="AIGC生成内容仅供参考-2025/8/19 17:38:50"/>
  <p:tag name="TAG_CHAPTER_ID" val="1"/>
  <p:tag name="TAG_CONTENT_TYPE" val="1标题1内容1图"/>
  <p:tag name="TAG_SECTION_ID" val="0"/>
  <p:tag name="YOO_CHATPAGE_TYPE" val="TAG_CHATPAGE_CONTENT"/>
  <p:tag name="YOO_CHATSHAPE_TITLE" val="工作时间对比分析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1.xml><?xml version="1.0" encoding="utf-8"?>
<p:tagLst xmlns:p="http://schemas.openxmlformats.org/presentationml/2006/main">
  <p:tag name="YOO_CHATSHAPE_TYPE" val="YOO_CHATSHAPE_DECORATION"/>
</p:tagLst>
</file>

<file path=ppt/tags/tag112.xml><?xml version="1.0" encoding="utf-8"?>
<p:tagLst xmlns:p="http://schemas.openxmlformats.org/presentationml/2006/main">
  <p:tag name="YOO_CHATSHAPE_TYPE" val="YOO_CHATSHAPE_DECORATION"/>
</p:tagLst>
</file>

<file path=ppt/tags/tag113.xml><?xml version="1.0" encoding="utf-8"?>
<p:tagLst xmlns:p="http://schemas.openxmlformats.org/presentationml/2006/main">
  <p:tag name="YOO_CHATSHAPE_TYPE" val="YOO_CHATSHAPE_DECORATION"/>
</p:tagLst>
</file>

<file path=ppt/tags/tag114.xml><?xml version="1.0" encoding="utf-8"?>
<p:tagLst xmlns:p="http://schemas.openxmlformats.org/presentationml/2006/main">
  <p:tag name="TAG_CONTENT_GROUPINDEX" val="2"/>
  <p:tag name="TAG_CONTENT_SUBINDEX" val="2"/>
  <p:tag name="YOO_CHATSHAPE_TYPE" val="YOO_CHATSHAPE_IMAGE"/>
</p:tagLst>
</file>

<file path=ppt/tags/tag115.xml><?xml version="1.0" encoding="utf-8"?>
<p:tagLst xmlns:p="http://schemas.openxmlformats.org/presentationml/2006/main">
  <p:tag name="TAG_CONTENT_GROUPINDEX" val="1"/>
  <p:tag name="TAG_CONTENT_SUBINDEX" val="1"/>
  <p:tag name="YOO_CHATSHAPE_TYPE" val="YOO_CHATSHAPE_IMAGE"/>
</p:tagLst>
</file>

<file path=ppt/tags/tag116.xml><?xml version="1.0" encoding="utf-8"?>
<p:tagLst xmlns:p="http://schemas.openxmlformats.org/presentationml/2006/main">
  <p:tag name="YOO_CHATSHAPE_TYPE" val="YOO_CHATSHAPE_DECORATION"/>
</p:tagLst>
</file>

<file path=ppt/tags/tag117.xml><?xml version="1.0" encoding="utf-8"?>
<p:tagLst xmlns:p="http://schemas.openxmlformats.org/presentationml/2006/main">
  <p:tag name="TAG_CONTENT_DIAGRAM_INDEX" val="5bff58194bec4d6cac92cd8624d9251f"/>
  <p:tag name="TAG_CONTENT_GROUPCOUNT" val="3"/>
  <p:tag name="TAG_CONTENT_GROUPINDEX" val="1"/>
  <p:tag name="TAG_CONTENT_SUBINDEX" val="1"/>
  <p:tag name="YOO_CHATSHAPE_TYPE" val="YOO_CHATSHAPE_CHILDTITLE"/>
</p:tagLst>
</file>

<file path=ppt/tags/tag118.xml><?xml version="1.0" encoding="utf-8"?>
<p:tagLst xmlns:p="http://schemas.openxmlformats.org/presentationml/2006/main">
  <p:tag name="TAG_CONTENT_DIAGRAM_INDEX" val="5bff58194bec4d6cac92cd8624d9251f"/>
  <p:tag name="TAG_CONTENT_GROUPCOUNT" val="3"/>
  <p:tag name="TAG_CONTENT_GROUPINDEX" val="1"/>
  <p:tag name="TAG_CONTENT_SUBINDEX" val="1"/>
  <p:tag name="YOO_CHATSHAPE_TYPE" val="YOO_CHATSHAPE_CHILDCONTENT"/>
</p:tagLst>
</file>

<file path=ppt/tags/tag119.xml><?xml version="1.0" encoding="utf-8"?>
<p:tagLst xmlns:p="http://schemas.openxmlformats.org/presentationml/2006/main">
  <p:tag name="TAG_CONTENT_DIAGRAM_INDEX" val="5bff58194bec4d6cac92cd8624d9251f"/>
  <p:tag name="TAG_CONTENT_GROUPCOUNT" val="3"/>
  <p:tag name="TAG_CONTENT_GROUPINDEX" val="2"/>
  <p:tag name="TAG_CONTENT_SUBINDEX" val="2"/>
  <p:tag name="YOO_CHATSHAPE_TYPE" val="YOO_CHATSHAPE_CHILDTITLE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TAG_CONTENT_DIAGRAM_INDEX" val="5bff58194bec4d6cac92cd8624d9251f"/>
  <p:tag name="TAG_CONTENT_GROUPCOUNT" val="3"/>
  <p:tag name="TAG_CONTENT_GROUPINDEX" val="2"/>
  <p:tag name="TAG_CONTENT_SUBINDEX" val="2"/>
  <p:tag name="YOO_CHATSHAPE_TYPE" val="YOO_CHATSHAPE_CHILDCONTENT"/>
</p:tagLst>
</file>

<file path=ppt/tags/tag121.xml><?xml version="1.0" encoding="utf-8"?>
<p:tagLst xmlns:p="http://schemas.openxmlformats.org/presentationml/2006/main">
  <p:tag name="TAG_CONTENT_DIAGRAM_INDEX" val="5bff58194bec4d6cac92cd8624d9251f"/>
  <p:tag name="TAG_CONTENT_GROUPCOUNT" val="3"/>
  <p:tag name="TAG_CONTENT_GROUPINDEX" val="3"/>
  <p:tag name="TAG_CONTENT_SUBINDEX" val="3"/>
  <p:tag name="YOO_CHATSHAPE_TYPE" val="YOO_CHATSHAPE_CHILDTITLE"/>
</p:tagLst>
</file>

<file path=ppt/tags/tag122.xml><?xml version="1.0" encoding="utf-8"?>
<p:tagLst xmlns:p="http://schemas.openxmlformats.org/presentationml/2006/main">
  <p:tag name="TAG_CONTENT_DIAGRAM_INDEX" val="5bff58194bec4d6cac92cd8624d9251f"/>
  <p:tag name="TAG_CONTENT_GROUPCOUNT" val="3"/>
  <p:tag name="TAG_CONTENT_GROUPINDEX" val="3"/>
  <p:tag name="TAG_CONTENT_SUBINDEX" val="3"/>
  <p:tag name="YOO_CHATSHAPE_TYPE" val="YOO_CHATSHAPE_CHILDCONTENT"/>
</p:tagLst>
</file>

<file path=ppt/tags/tag123.xml><?xml version="1.0" encoding="utf-8"?>
<p:tagLst xmlns:p="http://schemas.openxmlformats.org/presentationml/2006/main">
  <p:tag name="YOO_CHATSHAPE_TYPE" val="YOO_CHATSHAPE_TITLE"/>
</p:tagLst>
</file>

<file path=ppt/tags/tag124.xml><?xml version="1.0" encoding="utf-8"?>
<p:tagLst xmlns:p="http://schemas.openxmlformats.org/presentationml/2006/main">
  <p:tag name="TAG_CHATSHAPE_LINK" val="sp:子标题1"/>
  <p:tag name="TAG_CONTENT_DIAGRAM_INDEX" val="5bff58194bec4d6cac92cd8624d9251f"/>
  <p:tag name="TAG_CONTENT_GROUPCOUNT" val="3"/>
  <p:tag name="TAG_CONTENT_GROUPINDEX" val="1"/>
  <p:tag name="TAG_CONTENT_SUBINDEX" val="1"/>
  <p:tag name="YOO_CHATSHAPE_TYPE" val="YOO_CHATSHAPE_CHILDDECORATE"/>
</p:tagLst>
</file>

<file path=ppt/tags/tag125.xml><?xml version="1.0" encoding="utf-8"?>
<p:tagLst xmlns:p="http://schemas.openxmlformats.org/presentationml/2006/main">
  <p:tag name="TAG_CHATSHAPE_LINK" val="sp:子标题2"/>
  <p:tag name="TAG_CONTENT_DIAGRAM_INDEX" val="5bff58194bec4d6cac92cd8624d9251f"/>
  <p:tag name="TAG_CONTENT_GROUPCOUNT" val="3"/>
  <p:tag name="TAG_CONTENT_GROUPINDEX" val="2"/>
  <p:tag name="TAG_CONTENT_SUBINDEX" val="2"/>
  <p:tag name="YOO_CHATSHAPE_TYPE" val="YOO_CHATSHAPE_CHILDDECORATE"/>
</p:tagLst>
</file>

<file path=ppt/tags/tag126.xml><?xml version="1.0" encoding="utf-8"?>
<p:tagLst xmlns:p="http://schemas.openxmlformats.org/presentationml/2006/main">
  <p:tag name="TAG_CHATSHAPE_LINK" val="sp:子标题3"/>
  <p:tag name="TAG_CONTENT_DIAGRAM_INDEX" val="5bff58194bec4d6cac92cd8624d9251f"/>
  <p:tag name="TAG_CONTENT_GROUPCOUNT" val="3"/>
  <p:tag name="TAG_CONTENT_GROUPINDEX" val="3"/>
  <p:tag name="TAG_CONTENT_SUBINDEX" val="3"/>
  <p:tag name="YOO_CHATSHAPE_TYPE" val="YOO_CHATSHAPE_CHILDDECORATE"/>
</p:tagLst>
</file>

<file path=ppt/tags/tag127.xml><?xml version="1.0" encoding="utf-8"?>
<p:tagLst xmlns:p="http://schemas.openxmlformats.org/presentationml/2006/main">
  <p:tag name="TAG_AIGCCREATORID" val="AIGC生成内容仅供参考-2025/8/19 17:38:50"/>
  <p:tag name="TAG_CHAPTER_ID" val="1"/>
  <p:tag name="TAG_CONTENT_TYPE" val="二级大纲3"/>
  <p:tag name="TAG_SECTION_ID" val="1"/>
  <p:tag name="YOO_CHATPAGE_TYPE" val="TAG_CHATPAGE_MULTCONTENT"/>
  <p:tag name="YOO_CHATSHAPE_TITLE" val="强度与合理性评估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  <p:tag name="YOO_CHATSHAPE_TYPE" val="YOO_CHATSHAPE_TITLE"/>
</p:tagLst>
</file>

<file path=ppt/tags/tag13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30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31.xml><?xml version="1.0" encoding="utf-8"?>
<p:tagLst xmlns:p="http://schemas.openxmlformats.org/presentationml/2006/main">
  <p:tag name="KSO_WM_BEAUTIFY_FLAG" val=""/>
  <p:tag name="TAG_CHATPAGE_CHAPTER" val="2"/>
  <p:tag name="YOO_CHATSHAPE_TYPE" val="YOO_CHATSHAPE_NUM"/>
</p:tagLst>
</file>

<file path=ppt/tags/tag132.xml><?xml version="1.0" encoding="utf-8"?>
<p:tagLst xmlns:p="http://schemas.openxmlformats.org/presentationml/2006/main">
  <p:tag name="TAG_AIGCCREATORID" val="AIGC生成内容仅供参考-2025/8/19 17:38:50"/>
  <p:tag name="TAG_CHAPTER_ID" val="2"/>
  <p:tag name="YOO_CHATPAGE_TYPE" val="TAG_CHATPAGE_CHAPTER"/>
  <p:tag name="YOO_CHATSHAPE_TITLE" val="996工作制度的社会反响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3.xml><?xml version="1.0" encoding="utf-8"?>
<p:tagLst xmlns:p="http://schemas.openxmlformats.org/presentationml/2006/main">
  <p:tag name="TAG_CONTENT_SUBINDEX" val="3"/>
  <p:tag name="YOO_CHATSHAPE_TYPE" val="YOO_CHATSHAPE_HIDDEN"/>
</p:tagLst>
</file>

<file path=ppt/tags/tag134.xml><?xml version="1.0" encoding="utf-8"?>
<p:tagLst xmlns:p="http://schemas.openxmlformats.org/presentationml/2006/main">
  <p:tag name="PA" val="v5.2.12"/>
  <p:tag name="YOO_CHATSHAPE_TYPE" val="YOO_CHATSHAPE_IMAGE"/>
</p:tagLst>
</file>

<file path=ppt/tags/tag135.xml><?xml version="1.0" encoding="utf-8"?>
<p:tagLst xmlns:p="http://schemas.openxmlformats.org/presentationml/2006/main">
  <p:tag name="YOO_CHATSHAPE_TYPE" val="YOO_CHATSHAPE_TITLE"/>
</p:tagLst>
</file>

<file path=ppt/tags/tag136.xml><?xml version="1.0" encoding="utf-8"?>
<p:tagLst xmlns:p="http://schemas.openxmlformats.org/presentationml/2006/main">
  <p:tag name="YOO_CHATSHAPE_TYPE" val="YOO_CHATSHAPE_CONTENT"/>
</p:tagLst>
</file>

<file path=ppt/tags/tag137.xml><?xml version="1.0" encoding="utf-8"?>
<p:tagLst xmlns:p="http://schemas.openxmlformats.org/presentationml/2006/main">
  <p:tag name="TAG_AIGCCREATORID" val="AIGC生成内容仅供参考-2025/8/19 17:38:50"/>
  <p:tag name="TAG_CHAPTER_ID" val="2"/>
  <p:tag name="TAG_CONTENT_TYPE" val="1标题1内容1图"/>
  <p:tag name="TAG_SECTION_ID" val="0"/>
  <p:tag name="YOO_CHATPAGE_TYPE" val="TAG_CHATPAGE_CONTENT"/>
  <p:tag name="YOO_CHATSHAPE_TITLE" val="支持者立场概述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8.xml><?xml version="1.0" encoding="utf-8"?>
<p:tagLst xmlns:p="http://schemas.openxmlformats.org/presentationml/2006/main">
  <p:tag name="YOO_CHATSHAPE_TYPE" val="YOO_CHATSHAPE_DECORATION"/>
</p:tagLst>
</file>

<file path=ppt/tags/tag139.xml><?xml version="1.0" encoding="utf-8"?>
<p:tagLst xmlns:p="http://schemas.openxmlformats.org/presentationml/2006/main">
  <p:tag name="YOO_CHATSHAPE_TYPE" val="YOO_CHATSHAPE_CONTENT"/>
</p:tagLst>
</file>

<file path=ppt/tags/tag14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40.xml><?xml version="1.0" encoding="utf-8"?>
<p:tagLst xmlns:p="http://schemas.openxmlformats.org/presentationml/2006/main">
  <p:tag name="YOO_CHATSHAPE_TYPE" val="YOO_CHATSHAPE_TITLE"/>
</p:tagLst>
</file>

<file path=ppt/tags/tag141.xml><?xml version="1.0" encoding="utf-8"?>
<p:tagLst xmlns:p="http://schemas.openxmlformats.org/presentationml/2006/main">
  <p:tag name="YOO_CHATSHAPE_TYPE" val="YOO_CHATSHAPE_IMAGE"/>
</p:tagLst>
</file>

<file path=ppt/tags/tag142.xml><?xml version="1.0" encoding="utf-8"?>
<p:tagLst xmlns:p="http://schemas.openxmlformats.org/presentationml/2006/main">
  <p:tag name="ISLIDE.ICON" val="#145664;#16955;"/>
  <p:tag name="TAG_AIGCCREATORID" val="AIGC生成内容仅供参考-2025/8/19 17:38:50"/>
  <p:tag name="TAG_CHAPTER_ID" val="2"/>
  <p:tag name="TAG_CONTENT_TYPE" val="1标题1内容1图"/>
  <p:tag name="TAG_SECTION_ID" val="1"/>
  <p:tag name="YOO_CHATPAGE_TYPE" val="TAG_CHATPAGE_CONTENT"/>
  <p:tag name="YOO_CHATSHAPE_TITLE" val="反对者批评观点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  <p:tag name="YOO_CHATSHAPE_TYPE" val="YOO_CHATSHAPE_TITLE"/>
</p:tagLst>
</file>

<file path=ppt/tags/tag14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46.xml><?xml version="1.0" encoding="utf-8"?>
<p:tagLst xmlns:p="http://schemas.openxmlformats.org/presentationml/2006/main">
  <p:tag name="KSO_WM_BEAUTIFY_FLAG" val=""/>
  <p:tag name="TAG_CHATPAGE_CHAPTER" val="3"/>
  <p:tag name="YOO_CHATSHAPE_TYPE" val="YOO_CHATSHAPE_NUM"/>
</p:tagLst>
</file>

<file path=ppt/tags/tag147.xml><?xml version="1.0" encoding="utf-8"?>
<p:tagLst xmlns:p="http://schemas.openxmlformats.org/presentationml/2006/main">
  <p:tag name="TAG_AIGCCREATORID" val="AIGC生成内容仅供参考-2025/8/19 17:38:50"/>
  <p:tag name="TAG_CHAPTER_ID" val="3"/>
  <p:tag name="YOO_CHATPAGE_TYPE" val="TAG_CHATPAGE_CHAPTER"/>
  <p:tag name="YOO_CHATSHAPE_TITLE" val="996工作制度的法律风险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8.xml><?xml version="1.0" encoding="utf-8"?>
<p:tagLst xmlns:p="http://schemas.openxmlformats.org/presentationml/2006/main">
  <p:tag name="TAG_CONTENT_SUBINDEX" val="8"/>
  <p:tag name="YOO_CHATSHAPE_TYPE" val="YOO_CHATSHAPE_HIDDEN"/>
</p:tagLst>
</file>

<file path=ppt/tags/tag149.xml><?xml version="1.0" encoding="utf-8"?>
<p:tagLst xmlns:p="http://schemas.openxmlformats.org/presentationml/2006/main">
  <p:tag name="TAG_CONTENT_SUBINDEX" val="3"/>
  <p:tag name="YOO_CHATSHAPE_TYPE" val="YOO_CHATSHAPE_IMAGE"/>
</p:tagLst>
</file>

<file path=ppt/tags/tag15.xml><?xml version="1.0" encoding="utf-8"?>
<p:tagLst xmlns:p="http://schemas.openxmlformats.org/presentationml/2006/main">
  <p:tag name="YOO_CHATSHAPE_ITEM" val="2"/>
  <p:tag name="YOO_CHATSHAPE_TYPE" val="YOO_CHATSHAPE_ITEM"/>
</p:tagLst>
</file>

<file path=ppt/tags/tag150.xml><?xml version="1.0" encoding="utf-8"?>
<p:tagLst xmlns:p="http://schemas.openxmlformats.org/presentationml/2006/main">
  <p:tag name="TAG_CONTENT_SUBINDEX" val="2"/>
  <p:tag name="YOO_CHATSHAPE_TYPE" val="YOO_CHATSHAPE_IMAGE"/>
</p:tagLst>
</file>

<file path=ppt/tags/tag151.xml><?xml version="1.0" encoding="utf-8"?>
<p:tagLst xmlns:p="http://schemas.openxmlformats.org/presentationml/2006/main">
  <p:tag name="TAG_CONTENT_SUBINDEX" val="1"/>
  <p:tag name="YOO_CHATSHAPE_TYPE" val="YOO_CHATSHAPE_IMAGE"/>
</p:tagLst>
</file>

<file path=ppt/tags/tag152.xml><?xml version="1.0" encoding="utf-8"?>
<p:tagLst xmlns:p="http://schemas.openxmlformats.org/presentationml/2006/main">
  <p:tag name="YOO_CHATSHAPE_TYPE" val="YOO_CHATSHAPE_TITLE"/>
</p:tagLst>
</file>

<file path=ppt/tags/tag153.xml><?xml version="1.0" encoding="utf-8"?>
<p:tagLst xmlns:p="http://schemas.openxmlformats.org/presentationml/2006/main">
  <p:tag name="YOO_CHATSHAPE_TYPE" val="YOO_CHATSHAPE_CONTENT"/>
</p:tagLst>
</file>

<file path=ppt/tags/tag154.xml><?xml version="1.0" encoding="utf-8"?>
<p:tagLst xmlns:p="http://schemas.openxmlformats.org/presentationml/2006/main">
  <p:tag name="TAG_AIGCCREATORID" val="AIGC生成内容仅供参考-2025/8/19 17:38:50"/>
  <p:tag name="TAG_CHAPTER_ID" val="3"/>
  <p:tag name="TAG_CONTENT_TYPE" val="1标题1内容3图"/>
  <p:tag name="TAG_SECTION_ID" val="0"/>
  <p:tag name="YOO_CHATPAGE_TYPE" val="TAG_CHATPAGE_CONTENT"/>
  <p:tag name="YOO_CHATSHAPE_TITLE" val="劳动法合规性问题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5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SUBINDEX" val="1"/>
  <p:tag name="YOO_CHATSHAPE_TYPE" val="YOO_CHATSHAPE_DECORATION"/>
</p:tagLst>
</file>

<file path=ppt/tags/tag156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1"/>
  <p:tag name="TAG_CONTENT_SUBINDEX" val="1"/>
  <p:tag name="YOO_CHATSHAPE_TYPE" val="YOO_CHATSHAPE_NUM"/>
</p:tagLst>
</file>

<file path=ppt/tags/tag157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2"/>
  <p:tag name="TAG_CONTENT_SUBINDEX" val="2"/>
  <p:tag name="YOO_CHATSHAPE_TYPE" val="YOO_CHATSHAPE_NUM"/>
</p:tagLst>
</file>

<file path=ppt/tags/tag158.xml><?xml version="1.0" encoding="utf-8"?>
<p:tagLst xmlns:p="http://schemas.openxmlformats.org/presentationml/2006/main">
  <p:tag name="TAG_CHATSHAPE_LINK" val="sp:子标题1"/>
  <p:tag name="TAG_CONTENT_DIAGRAM_INDEX" val="6ea1d18ee5d1404e9778ee832c369519"/>
  <p:tag name="TAG_CONTENT_GROUPCOUNT" val="2"/>
  <p:tag name="TAG_CONTENT_GROUPINDEX" val="1"/>
  <p:tag name="TAG_CONTENT_SUBINDEX" val="1"/>
  <p:tag name="YOO_CHATSHAPE_TYPE" val="YOO_CHATSHAPE_CHILDDECORATE"/>
</p:tagLst>
</file>

<file path=ppt/tags/tag159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1"/>
  <p:tag name="TAG_CONTENT_SUBINDEX" val="1"/>
  <p:tag name="YOO_CHATSHAPE_TYPE" val="YOO_CHATSHAPE_ICON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TAG_CHATSHAPE_LINK" val="sp:子标题2"/>
  <p:tag name="TAG_CONTENT_DIAGRAM_INDEX" val="6ea1d18ee5d1404e9778ee832c369519"/>
  <p:tag name="TAG_CONTENT_GROUPCOUNT" val="2"/>
  <p:tag name="TAG_CONTENT_GROUPINDEX" val="2"/>
  <p:tag name="TAG_CONTENT_SUBINDEX" val="2"/>
  <p:tag name="YOO_CHATSHAPE_TYPE" val="YOO_CHATSHAPE_CHILDDECORATE"/>
</p:tagLst>
</file>

<file path=ppt/tags/tag161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2"/>
  <p:tag name="TAG_CONTENT_SUBINDEX" val="2"/>
  <p:tag name="YOO_CHATSHAPE_TYPE" val="YOO_CHATSHAPE_ICON"/>
</p:tagLst>
</file>

<file path=ppt/tags/tag162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1"/>
  <p:tag name="TAG_CONTENT_SUBINDEX" val="1"/>
  <p:tag name="YOO_CHATSHAPE_TYPE" val="YOO_CHATSHAPE_CHILDCONTENT"/>
</p:tagLst>
</file>

<file path=ppt/tags/tag163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2"/>
  <p:tag name="TAG_CONTENT_SUBINDEX" val="2"/>
  <p:tag name="YOO_CHATSHAPE_TYPE" val="YOO_CHATSHAPE_CHILDCONTENT"/>
</p:tagLst>
</file>

<file path=ppt/tags/tag164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1"/>
  <p:tag name="TAG_CONTENT_SUBINDEX" val="1"/>
  <p:tag name="YOO_CHATSHAPE_TYPE" val="YOO_CHATSHAPE_CHILDTITLE"/>
</p:tagLst>
</file>

<file path=ppt/tags/tag165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2"/>
  <p:tag name="TAG_CONTENT_SUBINDEX" val="2"/>
  <p:tag name="YOO_CHATSHAPE_TYPE" val="YOO_CHATSHAPE_CHILDTITLE"/>
</p:tagLst>
</file>

<file path=ppt/tags/tag166.xml><?xml version="1.0" encoding="utf-8"?>
<p:tagLst xmlns:p="http://schemas.openxmlformats.org/presentationml/2006/main">
  <p:tag name="YOO_CHATSHAPE_TYPE" val="YOO_CHATSHAPE_TITLE"/>
</p:tagLst>
</file>

<file path=ppt/tags/tag167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2"/>
  <p:tag name="TAG_CONTENT_SUBINDEX" val="1"/>
  <p:tag name="YOO_CHATSHAPE_TYPE" val="YOO_CHATSHAPE_IMAGE"/>
</p:tagLst>
</file>

<file path=ppt/tags/tag168.xml><?xml version="1.0" encoding="utf-8"?>
<p:tagLst xmlns:p="http://schemas.openxmlformats.org/presentationml/2006/main">
  <p:tag name="TAG_CONTENT_DIAGRAM_INDEX" val="6ea1d18ee5d1404e9778ee832c369519"/>
  <p:tag name="TAG_CONTENT_GROUPCOUNT" val="2"/>
  <p:tag name="TAG_CONTENT_GROUPINDEX" val="1"/>
  <p:tag name="TAG_CONTENT_SUBINDEX" val="2"/>
  <p:tag name="YOO_CHATSHAPE_TYPE" val="YOO_CHATSHAPE_IMAGE"/>
</p:tagLst>
</file>

<file path=ppt/tags/tag169.xml><?xml version="1.0" encoding="utf-8"?>
<p:tagLst xmlns:p="http://schemas.openxmlformats.org/presentationml/2006/main">
  <p:tag name="TAG_AIGCCREATORID" val="AIGC生成内容仅供参考-2025/8/19 17:38:50"/>
  <p:tag name="TAG_CHAPTER_ID" val="3"/>
  <p:tag name="TAG_CONTENT_TYPE" val="二级大纲2"/>
  <p:tag name="TAG_SECTION_ID" val="1"/>
  <p:tag name="YOO_CHATPAGE_TYPE" val="TAG_CHATPAGE_MULTCONTENT"/>
  <p:tag name="YOO_CHATSHAPE_TITLE" val="企业责任与员工权益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  <p:tag name="YOO_CHATSHAPE_TYPE" val="YOO_CHATSHAPE_TITLE"/>
</p:tagLst>
</file>

<file path=ppt/tags/tag172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73.xml><?xml version="1.0" encoding="utf-8"?>
<p:tagLst xmlns:p="http://schemas.openxmlformats.org/presentationml/2006/main">
  <p:tag name="KSO_WM_BEAUTIFY_FLAG" val=""/>
  <p:tag name="TAG_CHATPAGE_CHAPTER" val="4"/>
  <p:tag name="YOO_CHATSHAPE_TYPE" val="YOO_CHATSHAPE_NUM"/>
</p:tagLst>
</file>

<file path=ppt/tags/tag174.xml><?xml version="1.0" encoding="utf-8"?>
<p:tagLst xmlns:p="http://schemas.openxmlformats.org/presentationml/2006/main">
  <p:tag name="TAG_AIGCCREATORID" val="AIGC生成内容仅供参考-2025/8/19 17:38:50"/>
  <p:tag name="TAG_CHAPTER_ID" val="4"/>
  <p:tag name="YOO_CHATPAGE_TYPE" val="TAG_CHATPAGE_CHAPTER"/>
  <p:tag name="YOO_CHATSHAPE_TITLE" val="合理工作制度的建议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5.xml><?xml version="1.0" encoding="utf-8"?>
<p:tagLst xmlns:p="http://schemas.openxmlformats.org/presentationml/2006/main">
  <p:tag name="YOO_CHATSHAPE_TYPE" val="YOO_CHATSHAPE_IMAGE"/>
</p:tagLst>
</file>

<file path=ppt/tags/tag176.xml><?xml version="1.0" encoding="utf-8"?>
<p:tagLst xmlns:p="http://schemas.openxmlformats.org/presentationml/2006/main">
  <p:tag name="YOO_CHATSHAPE_TYPE" val="YOO_CHATSHAPE_DECORATION"/>
</p:tagLst>
</file>

<file path=ppt/tags/tag177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2"/>
  <p:tag name="YOO_CHATSHAPE_TYPE" val="YOO_CHATSHAPE_CHILDDECORATE"/>
</p:tagLst>
</file>

<file path=ppt/tags/tag178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4"/>
  <p:tag name="YOO_CHATSHAPE_TYPE" val="YOO_CHATSHAPE_CHILDDECORATE"/>
</p:tagLst>
</file>

<file path=ppt/tags/tag179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1"/>
  <p:tag name="YOO_CHATSHAPE_TYPE" val="YOO_CHATSHAPE_CHILDDECORATE"/>
</p:tagLst>
</file>

<file path=ppt/tags/tag18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80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3"/>
  <p:tag name="YOO_CHATSHAPE_TYPE" val="YOO_CHATSHAPE_CHILDDECORATE"/>
</p:tagLst>
</file>

<file path=ppt/tags/tag181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4"/>
  <p:tag name="YOO_CHATSHAPE_TYPE" val="YOO_CHATSHAPE_CHILDCONTENT"/>
</p:tagLst>
</file>

<file path=ppt/tags/tag182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4"/>
  <p:tag name="YOO_CHATSHAPE_TYPE" val="YOO_CHATSHAPE_CHILDTITLE"/>
</p:tagLst>
</file>

<file path=ppt/tags/tag183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2"/>
  <p:tag name="YOO_CHATSHAPE_TYPE" val="YOO_CHATSHAPE_CHILDCONTENT"/>
</p:tagLst>
</file>

<file path=ppt/tags/tag184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2"/>
  <p:tag name="YOO_CHATSHAPE_TYPE" val="YOO_CHATSHAPE_CHILDTITLE"/>
</p:tagLst>
</file>

<file path=ppt/tags/tag185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3"/>
  <p:tag name="YOO_CHATSHAPE_TYPE" val="YOO_CHATSHAPE_CHILDCONTENT"/>
</p:tagLst>
</file>

<file path=ppt/tags/tag186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3"/>
  <p:tag name="YOO_CHATSHAPE_TYPE" val="YOO_CHATSHAPE_CHILDTITLE"/>
</p:tagLst>
</file>

<file path=ppt/tags/tag187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1"/>
  <p:tag name="YOO_CHATSHAPE_TYPE" val="YOO_CHATSHAPE_CHILDCONTENT"/>
</p:tagLst>
</file>

<file path=ppt/tags/tag188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1"/>
  <p:tag name="YOO_CHATSHAPE_TYPE" val="YOO_CHATSHAPE_CHILDTITLE"/>
</p:tagLst>
</file>

<file path=ppt/tags/tag189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1"/>
  <p:tag name="YOO_CHATSHAPE_TYPE" val="YOO_CHATSHAPE_NUM"/>
</p:tagLst>
</file>

<file path=ppt/tags/tag19.xml><?xml version="1.0" encoding="utf-8"?>
<p:tagLst xmlns:p="http://schemas.openxmlformats.org/presentationml/2006/main">
  <p:tag name="YOO_CHATSHAPE_ITEM" val="3"/>
  <p:tag name="YOO_CHATSHAPE_TYPE" val="YOO_CHATSHAPE_ITEM"/>
</p:tagLst>
</file>

<file path=ppt/tags/tag190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3"/>
  <p:tag name="YOO_CHATSHAPE_TYPE" val="YOO_CHATSHAPE_NUM"/>
</p:tagLst>
</file>

<file path=ppt/tags/tag191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2"/>
  <p:tag name="YOO_CHATSHAPE_TYPE" val="YOO_CHATSHAPE_NUM"/>
</p:tagLst>
</file>

<file path=ppt/tags/tag192.xml><?xml version="1.0" encoding="utf-8"?>
<p:tagLst xmlns:p="http://schemas.openxmlformats.org/presentationml/2006/main">
  <p:tag name="TAG_CONTENT_DIAGRAM_INDEX" val="0e6b7dab3b9d4f15ac92c98d5ba763c7"/>
  <p:tag name="TAG_CONTENT_GROUPCOUNT" val="4"/>
  <p:tag name="TAG_CONTENT_GROUPINDEX" val="4"/>
  <p:tag name="YOO_CHATSHAPE_TYPE" val="YOO_CHATSHAPE_NUM"/>
</p:tagLst>
</file>

<file path=ppt/tags/tag193.xml><?xml version="1.0" encoding="utf-8"?>
<p:tagLst xmlns:p="http://schemas.openxmlformats.org/presentationml/2006/main">
  <p:tag name="YOO_CHATSHAPE_TYPE" val="YOO_CHATSHAPE_TITLE"/>
</p:tagLst>
</file>

<file path=ppt/tags/tag194.xml><?xml version="1.0" encoding="utf-8"?>
<p:tagLst xmlns:p="http://schemas.openxmlformats.org/presentationml/2006/main">
  <p:tag name="YOO_CHATSHAPE_TYPE" val="YOO_CHATSHAPE_DECORATION"/>
</p:tagLst>
</file>

<file path=ppt/tags/tag195.xml><?xml version="1.0" encoding="utf-8"?>
<p:tagLst xmlns:p="http://schemas.openxmlformats.org/presentationml/2006/main">
  <p:tag name="YOO_CHATSHAPE_TYPE" val="YOO_CHATSHAPE_DECORATION"/>
</p:tagLst>
</file>

<file path=ppt/tags/tag196.xml><?xml version="1.0" encoding="utf-8"?>
<p:tagLst xmlns:p="http://schemas.openxmlformats.org/presentationml/2006/main">
  <p:tag name="TAG_AIGCCREATORID" val="AIGC生成内容仅供参考-2025/8/19 17:38:50"/>
  <p:tag name="TAG_CHAPTER_ID" val="4"/>
  <p:tag name="TAG_CONTENT_TYPE" val="二级大纲4"/>
  <p:tag name="TAG_SECTION_ID" val="0"/>
  <p:tag name="YOO_CHATPAGE_TYPE" val="TAG_CHATPAGE_MULTCONTENT"/>
  <p:tag name="YOO_CHATSHAPE_TITLE" val="弹性工作制的推广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7.xml><?xml version="1.0" encoding="utf-8"?>
<p:tagLst xmlns:p="http://schemas.openxmlformats.org/presentationml/2006/main">
  <p:tag name="YOO_CHATSHAPE_TYPE" val="YOO_CHATSHAPE_DECORATION"/>
</p:tagLst>
</file>

<file path=ppt/tags/tag198.xml><?xml version="1.0" encoding="utf-8"?>
<p:tagLst xmlns:p="http://schemas.openxmlformats.org/presentationml/2006/main">
  <p:tag name="YOO_CHATSHAPE_TYPE" val="YOO_CHATSHAPE_DECORATION"/>
</p:tagLst>
</file>

<file path=ppt/tags/tag199.xml><?xml version="1.0" encoding="utf-8"?>
<p:tagLst xmlns:p="http://schemas.openxmlformats.org/presentationml/2006/main">
  <p:tag name="YOO_CHATSHAPE_TYPE" val="YOO_CHATSHAPE_DECORATION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YOO_CHATSHAPE_TYPE" val="YOO_CHATSHAPE_DECORATION"/>
</p:tagLst>
</file>

<file path=ppt/tags/tag201.xml><?xml version="1.0" encoding="utf-8"?>
<p:tagLst xmlns:p="http://schemas.openxmlformats.org/presentationml/2006/main">
  <p:tag name="YOO_CHATSHAPE_TYPE" val="YOO_CHATSHAPE_DECORATION"/>
</p:tagLst>
</file>

<file path=ppt/tags/tag202.xml><?xml version="1.0" encoding="utf-8"?>
<p:tagLst xmlns:p="http://schemas.openxmlformats.org/presentationml/2006/main">
  <p:tag name="YOO_CHATSHAPE_TYPE" val="YOO_CHATSHAPE_DECORATION"/>
</p:tagLst>
</file>

<file path=ppt/tags/tag203.xml><?xml version="1.0" encoding="utf-8"?>
<p:tagLst xmlns:p="http://schemas.openxmlformats.org/presentationml/2006/main">
  <p:tag name="YOO_CHATSHAPE_TYPE" val="YOO_CHATSHAPE_DECORATION"/>
</p:tagLst>
</file>

<file path=ppt/tags/tag204.xml><?xml version="1.0" encoding="utf-8"?>
<p:tagLst xmlns:p="http://schemas.openxmlformats.org/presentationml/2006/main">
  <p:tag name="YOO_CHATSHAPE_TYPE" val="YOO_CHATSHAPE_DECORATION"/>
</p:tagLst>
</file>

<file path=ppt/tags/tag205.xml><?xml version="1.0" encoding="utf-8"?>
<p:tagLst xmlns:p="http://schemas.openxmlformats.org/presentationml/2006/main">
  <p:tag name="YOO_CHATSHAPE_TYPE" val="YOO_CHATSHAPE_DECORATION"/>
</p:tagLst>
</file>

<file path=ppt/tags/tag206.xml><?xml version="1.0" encoding="utf-8"?>
<p:tagLst xmlns:p="http://schemas.openxmlformats.org/presentationml/2006/main">
  <p:tag name="YOO_CHATSHAPE_TYPE" val="YOO_CHATSHAPE_DECORATION"/>
</p:tagLst>
</file>

<file path=ppt/tags/tag207.xml><?xml version="1.0" encoding="utf-8"?>
<p:tagLst xmlns:p="http://schemas.openxmlformats.org/presentationml/2006/main">
  <p:tag name="YOO_CHATSHAPE_TYPE" val="YOO_CHATSHAPE_DECORATION"/>
</p:tagLst>
</file>

<file path=ppt/tags/tag208.xml><?xml version="1.0" encoding="utf-8"?>
<p:tagLst xmlns:p="http://schemas.openxmlformats.org/presentationml/2006/main">
  <p:tag name="YOO_CHATSHAPE_TYPE" val="YOO_CHATSHAPE_DECORATION"/>
</p:tagLst>
</file>

<file path=ppt/tags/tag209.xml><?xml version="1.0" encoding="utf-8"?>
<p:tagLst xmlns:p="http://schemas.openxmlformats.org/presentationml/2006/main">
  <p:tag name="YOO_CHATSHAPE_TYPE" val="YOO_CHATSHAPE_CONTENT"/>
</p:tagLst>
</file>

<file path=ppt/tags/tag21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10.xml><?xml version="1.0" encoding="utf-8"?>
<p:tagLst xmlns:p="http://schemas.openxmlformats.org/presentationml/2006/main">
  <p:tag name="YOO_CHATSHAPE_TYPE" val="YOO_CHATSHAPE_TITLE"/>
</p:tagLst>
</file>

<file path=ppt/tags/tag211.xml><?xml version="1.0" encoding="utf-8"?>
<p:tagLst xmlns:p="http://schemas.openxmlformats.org/presentationml/2006/main">
  <p:tag name="YOO_CHATSHAPE_TYPE" val="YOO_CHATSHAPE_DECORATION"/>
</p:tagLst>
</file>

<file path=ppt/tags/tag212.xml><?xml version="1.0" encoding="utf-8"?>
<p:tagLst xmlns:p="http://schemas.openxmlformats.org/presentationml/2006/main">
  <p:tag name="YOO_CHATSHAPE_TYPE" val="YOO_CHATSHAPE_IMAGE"/>
</p:tagLst>
</file>

<file path=ppt/tags/tag213.xml><?xml version="1.0" encoding="utf-8"?>
<p:tagLst xmlns:p="http://schemas.openxmlformats.org/presentationml/2006/main">
  <p:tag name="ISLIDE.ICON" val="#145664;#16955;"/>
  <p:tag name="TAG_AIGCCREATORID" val="AIGC生成内容仅供参考-2025/8/19 17:38:50"/>
  <p:tag name="TAG_CHAPTER_ID" val="4"/>
  <p:tag name="TAG_CONTENT_TYPE" val="1标题1内容1图"/>
  <p:tag name="TAG_SECTION_ID" val="1"/>
  <p:tag name="YOO_CHATPAGE_TYPE" val="TAG_CHATPAGE_CONTENT"/>
  <p:tag name="YOO_CHATSHAPE_TITLE" val="优化工作效率机制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  <p:tag name="YOO_CHATSHAPE_TYPE" val="YOO_CHATSHAPE_TITLE"/>
</p:tagLst>
</file>

<file path=ppt/tags/tag21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17.xml><?xml version="1.0" encoding="utf-8"?>
<p:tagLst xmlns:p="http://schemas.openxmlformats.org/presentationml/2006/main">
  <p:tag name="KSO_WM_BEAUTIFY_FLAG" val=""/>
  <p:tag name="TAG_CHATPAGE_CHAPTER" val="5"/>
  <p:tag name="YOO_CHATSHAPE_TYPE" val="YOO_CHATSHAPE_NUM"/>
</p:tagLst>
</file>

<file path=ppt/tags/tag218.xml><?xml version="1.0" encoding="utf-8"?>
<p:tagLst xmlns:p="http://schemas.openxmlformats.org/presentationml/2006/main">
  <p:tag name="TAG_AIGCCREATORID" val="AIGC生成内容仅供参考-2025/8/19 17:38:50"/>
  <p:tag name="TAG_CHAPTER_ID" val="5"/>
  <p:tag name="YOO_CHATPAGE_TYPE" val="TAG_CHATPAGE_CHAPTER"/>
  <p:tag name="YOO_CHATSHAPE_TITLE" val="工作制度的综合评价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9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SUBINDEX" val="2"/>
  <p:tag name="YOO_CHATSHAPE_TYPE" val="YOO_CHATSHAPE_DECORATION"/>
</p:tagLst>
</file>

<file path=ppt/tags/tag22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220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SUBINDEX" val="2"/>
  <p:tag name="YOO_CHATSHAPE_TYPE" val="YOO_CHATSHAPE_DECORATION"/>
</p:tagLst>
</file>

<file path=ppt/tags/tag221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SUBINDEX" val="2"/>
  <p:tag name="YOO_CHATSHAPE_TYPE" val="YOO_CHATSHAPE_DECORATION"/>
</p:tagLst>
</file>

<file path=ppt/tags/tag222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GROUPINDEX" val="1"/>
  <p:tag name="TAG_CONTENT_SUBINDEX" val="1"/>
  <p:tag name="YOO_CHATSHAPE_TYPE" val="YOO_CHATSHAPE_CHILDCONTENT"/>
</p:tagLst>
</file>

<file path=ppt/tags/tag223.xml><?xml version="1.0" encoding="utf-8"?>
<p:tagLst xmlns:p="http://schemas.openxmlformats.org/presentationml/2006/main">
  <p:tag name="TAG_CHATSHAPE_LINK" val="sp:子标题1"/>
  <p:tag name="TAG_CONTENT_DIAGRAM_INDEX" val="5af3cc29783c4190a498a3afe2ff1175"/>
  <p:tag name="TAG_CONTENT_GROUPCOUNT" val="3"/>
  <p:tag name="TAG_CONTENT_GROUPINDEX" val="1"/>
  <p:tag name="YOO_CHATSHAPE_TYPE" val="YOO_CHATSHAPE_KEYWORD"/>
</p:tagLst>
</file>

<file path=ppt/tags/tag224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GROUPINDEX" val="2"/>
  <p:tag name="TAG_CONTENT_SUBINDEX" val="2"/>
  <p:tag name="YOO_CHATSHAPE_TYPE" val="YOO_CHATSHAPE_CHILDCONTENT"/>
</p:tagLst>
</file>

<file path=ppt/tags/tag225.xml><?xml version="1.0" encoding="utf-8"?>
<p:tagLst xmlns:p="http://schemas.openxmlformats.org/presentationml/2006/main">
  <p:tag name="TAG_CHATSHAPE_LINK" val="sp:子标题2"/>
  <p:tag name="TAG_CONTENT_DIAGRAM_INDEX" val="5af3cc29783c4190a498a3afe2ff1175"/>
  <p:tag name="TAG_CONTENT_GROUPCOUNT" val="3"/>
  <p:tag name="TAG_CONTENT_GROUPINDEX" val="2"/>
  <p:tag name="YOO_CHATSHAPE_TYPE" val="YOO_CHATSHAPE_KEYWORD"/>
</p:tagLst>
</file>

<file path=ppt/tags/tag226.xml><?xml version="1.0" encoding="utf-8"?>
<p:tagLst xmlns:p="http://schemas.openxmlformats.org/presentationml/2006/main">
  <p:tag name="TAG_CHATSHAPE_LINK" val="sp:子标题3"/>
  <p:tag name="TAG_CONTENT_DIAGRAM_INDEX" val="5af3cc29783c4190a498a3afe2ff1175"/>
  <p:tag name="TAG_CONTENT_GROUPCOUNT" val="3"/>
  <p:tag name="TAG_CONTENT_GROUPINDEX" val="3"/>
  <p:tag name="YOO_CHATSHAPE_TYPE" val="YOO_CHATSHAPE_KEYWORD"/>
</p:tagLst>
</file>

<file path=ppt/tags/tag227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GROUPINDEX" val="3"/>
  <p:tag name="TAG_CONTENT_SUBINDEX" val="3"/>
  <p:tag name="YOO_CHATSHAPE_TYPE" val="YOO_CHATSHAPE_CHILDCONTENT"/>
</p:tagLst>
</file>

<file path=ppt/tags/tag228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GROUPINDEX" val="3"/>
  <p:tag name="TAG_CONTENT_SUBINDEX" val="3"/>
  <p:tag name="YOO_CHATSHAPE_TYPE" val="YOO_CHATSHAPE_ICON"/>
</p:tagLst>
</file>

<file path=ppt/tags/tag229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GROUPINDEX" val="1"/>
  <p:tag name="TAG_CONTENT_SUBINDEX" val="1"/>
  <p:tag name="YOO_CHATSHAPE_TYPE" val="YOO_CHATSHAPE_ICON"/>
</p:tagLst>
</file>

<file path=ppt/tags/tag23.xml><?xml version="1.0" encoding="utf-8"?>
<p:tagLst xmlns:p="http://schemas.openxmlformats.org/presentationml/2006/main">
  <p:tag name="YOO_CHATSHAPE_ITEM" val="4"/>
  <p:tag name="YOO_CHATSHAPE_TYPE" val="YOO_CHATSHAPE_ITEM"/>
</p:tagLst>
</file>

<file path=ppt/tags/tag230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GROUPINDEX" val="2"/>
  <p:tag name="TAG_CONTENT_SUBINDEX" val="2"/>
  <p:tag name="YOO_CHATSHAPE_TYPE" val="YOO_CHATSHAPE_ICON"/>
</p:tagLst>
</file>

<file path=ppt/tags/tag231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SUBINDEX" val="1"/>
  <p:tag name="YOO_CHATSHAPE_TYPE" val="YOO_CHATSHAPE_DECORATION"/>
</p:tagLst>
</file>

<file path=ppt/tags/tag232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SUBINDEX" val="1"/>
  <p:tag name="YOO_CHATSHAPE_TYPE" val="YOO_CHATSHAPE_DECORATION"/>
</p:tagLst>
</file>

<file path=ppt/tags/tag233.xml><?xml version="1.0" encoding="utf-8"?>
<p:tagLst xmlns:p="http://schemas.openxmlformats.org/presentationml/2006/main">
  <p:tag name="TAG_CONTENT_DIAGRAM_INDEX" val="5af3cc29783c4190a498a3afe2ff1175"/>
  <p:tag name="TAG_CONTENT_GROUPCOUNT" val="3"/>
  <p:tag name="TAG_CONTENT_SUBINDEX" val="1"/>
  <p:tag name="YOO_CHATSHAPE_TYPE" val="YOO_CHATSHAPE_DECORATION"/>
</p:tagLst>
</file>

<file path=ppt/tags/tag234.xml><?xml version="1.0" encoding="utf-8"?>
<p:tagLst xmlns:p="http://schemas.openxmlformats.org/presentationml/2006/main">
  <p:tag name="YOO_CHATSHAPE_TYPE" val="YOO_CHATSHAPE_TITLE"/>
</p:tagLst>
</file>

<file path=ppt/tags/tag235.xml><?xml version="1.0" encoding="utf-8"?>
<p:tagLst xmlns:p="http://schemas.openxmlformats.org/presentationml/2006/main">
  <p:tag name="TAG_AIGCCREATORID" val="AIGC生成内容仅供参考-2025/8/19 17:38:50"/>
  <p:tag name="TAG_CHAPTER_ID" val="5"/>
  <p:tag name="TAG_CHATPAGE_AS_KEYWORDS" val="TRUE"/>
  <p:tag name="TAG_CONTENT_TYPE" val="二级大纲3"/>
  <p:tag name="TAG_SECTION_ID" val="0"/>
  <p:tag name="YOO_CHATPAGE_TYPE" val="TAG_CHATPAGE_MULTCONTENT"/>
  <p:tag name="YOO_CHATSHAPE_TITLE" val="效率与健康的平衡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6.xml><?xml version="1.0" encoding="utf-8"?>
<p:tagLst xmlns:p="http://schemas.openxmlformats.org/presentationml/2006/main">
  <p:tag name="PA" val="v5.2.12"/>
  <p:tag name="YOO_CHATSHAPE_TYPE" val="YOO_CHATSHAPE_DECORATION"/>
</p:tagLst>
</file>

<file path=ppt/tags/tag237.xml><?xml version="1.0" encoding="utf-8"?>
<p:tagLst xmlns:p="http://schemas.openxmlformats.org/presentationml/2006/main">
  <p:tag name="YOO_CHATSHAPE_TYPE" val="YOO_CHATSHAPE_TITLE"/>
</p:tagLst>
</file>

<file path=ppt/tags/tag238.xml><?xml version="1.0" encoding="utf-8"?>
<p:tagLst xmlns:p="http://schemas.openxmlformats.org/presentationml/2006/main">
  <p:tag name="YOO_CHATSHAPE_TYPE" val="YOO_CHATSHAPE_CONTENT"/>
</p:tagLst>
</file>

<file path=ppt/tags/tag239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241.xml><?xml version="1.0" encoding="utf-8"?>
<p:tagLst xmlns:p="http://schemas.openxmlformats.org/presentationml/2006/main">
  <p:tag name="PA" val="v5.2.12"/>
  <p:tag name="TAG_CONTENT_SUBINDEX" val="3"/>
  <p:tag name="YOO_CHATSHAPE_TYPE" val="YOO_CHATSHAPE_IMAGE"/>
</p:tagLst>
</file>

<file path=ppt/tags/tag242.xml><?xml version="1.0" encoding="utf-8"?>
<p:tagLst xmlns:p="http://schemas.openxmlformats.org/presentationml/2006/main">
  <p:tag name="YOO_CHATSHAPE_TYPE" val="YOO_CHATSHAPE_DECORATION"/>
</p:tagLst>
</file>

<file path=ppt/tags/tag243.xml><?xml version="1.0" encoding="utf-8"?>
<p:tagLst xmlns:p="http://schemas.openxmlformats.org/presentationml/2006/main">
  <p:tag name="YOO_CHATSHAPE_TYPE" val="YOO_CHATSHAPE_DECORATION"/>
</p:tagLst>
</file>

<file path=ppt/tags/tag244.xml><?xml version="1.0" encoding="utf-8"?>
<p:tagLst xmlns:p="http://schemas.openxmlformats.org/presentationml/2006/main">
  <p:tag name="YOO_CHATSHAPE_TYPE" val="YOO_CHATSHAPE_DECORATION"/>
</p:tagLst>
</file>

<file path=ppt/tags/tag245.xml><?xml version="1.0" encoding="utf-8"?>
<p:tagLst xmlns:p="http://schemas.openxmlformats.org/presentationml/2006/main">
  <p:tag name="YOO_CHATSHAPE_TYPE" val="YOO_CHATSHAPE_DECORATION"/>
</p:tagLst>
</file>

<file path=ppt/tags/tag246.xml><?xml version="1.0" encoding="utf-8"?>
<p:tagLst xmlns:p="http://schemas.openxmlformats.org/presentationml/2006/main">
  <p:tag name="YOO_CHATSHAPE_TYPE" val="YOO_CHATSHAPE_DECORATION"/>
</p:tagLst>
</file>

<file path=ppt/tags/tag247.xml><?xml version="1.0" encoding="utf-8"?>
<p:tagLst xmlns:p="http://schemas.openxmlformats.org/presentationml/2006/main">
  <p:tag name="YOO_CHATSHAPE_TYPE" val="YOO_CHATSHAPE_DECORATION"/>
</p:tagLst>
</file>

<file path=ppt/tags/tag248.xml><?xml version="1.0" encoding="utf-8"?>
<p:tagLst xmlns:p="http://schemas.openxmlformats.org/presentationml/2006/main">
  <p:tag name="YOO_CHATSHAPE_TYPE" val="YOO_CHATSHAPE_DECORATION"/>
</p:tagLst>
</file>

<file path=ppt/tags/tag249.xml><?xml version="1.0" encoding="utf-8"?>
<p:tagLst xmlns:p="http://schemas.openxmlformats.org/presentationml/2006/main">
  <p:tag name="YOO_CHATSHAPE_TYPE" val="YOO_CHATSHAPE_DECORATION"/>
</p:tagLst>
</file>

<file path=ppt/tags/tag25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50.xml><?xml version="1.0" encoding="utf-8"?>
<p:tagLst xmlns:p="http://schemas.openxmlformats.org/presentationml/2006/main">
  <p:tag name="YOO_CHATSHAPE_TYPE" val="YOO_CHATSHAPE_DECORATION"/>
</p:tagLst>
</file>

<file path=ppt/tags/tag251.xml><?xml version="1.0" encoding="utf-8"?>
<p:tagLst xmlns:p="http://schemas.openxmlformats.org/presentationml/2006/main">
  <p:tag name="TAG_AIGCCREATORID" val="AIGC生成内容仅供参考-2025/8/19 17:38:50"/>
  <p:tag name="TAG_CHAPTER_ID" val="5"/>
  <p:tag name="TAG_CONTENT_TYPE" val="1标题1内容3图"/>
  <p:tag name="TAG_SECTION_ID" val="1"/>
  <p:tag name="YOO_CHATPAGE_TYPE" val="TAG_CHATPAGE_CONTENT"/>
  <p:tag name="YOO_CHATSHAPE_TITLE" val="合理制度的长远视角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  <p:tag name="YOO_CHATSHAPE_TYPE" val="YOO_CHATSHAPE_SUBTITLE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259.xml><?xml version="1.0" encoding="utf-8"?>
<p:tagLst xmlns:p="http://schemas.openxmlformats.org/presentationml/2006/main">
  <p:tag name="KSO_WM_BEAUTIFY_FLAG" val=""/>
  <p:tag name="YOO_CHATSHAPE_TYPE" val="YOO_CHATSHAPE_TITLE"/>
</p:tagLst>
</file>

<file path=ppt/tags/tag26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260.xml><?xml version="1.0" encoding="utf-8"?>
<p:tagLst xmlns:p="http://schemas.openxmlformats.org/presentationml/2006/main">
  <p:tag name="TAG_AIGCCREATORID" val="AIGC生成内容仅供参考-2025/8/19 17:38:50"/>
  <p:tag name="YOO_CHATPAGE_TYPE" val="TAG_CHATPAGE_END"/>
  <p:tag name="YOO_CHATSHAPE_TITLE" val="Thank You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61.xml><?xml version="1.0" encoding="utf-8"?>
<p:tagLst xmlns:p="http://schemas.openxmlformats.org/presentationml/2006/main">
  <p:tag name="TAG_AIGCCREATORID" val="AIGC生成内容仅供参考-2025/8/19 17:38:21"/>
  <p:tag name="TAG_CHATPAGE_CATALOG" val="996工作制度解析、996与007工作制比较、996工作制度的社会反响、996工作制度的法律风险、合理工作制度的建议、工作制度的综合评价"/>
  <p:tag name="TAG_PPT_THEMETITLE" val="深入探讨996工作制度的社会影响"/>
  <p:tag name="TAG_PPT_THEMEWORD" val="996工作制度讨论"/>
  <p:tag name="TAG_PRESENTATION_SCENE" val="normal"/>
  <p:tag name="TAG_PRESENTATION_STYLE" val="商务"/>
  <p:tag name="TAG_PRESENTATION_TEMPLATE" val="{&quot;image&quot;:&quot;&quot;,&quot;sub_images&quot;:[],&quot;title&quot;:&quot;&quot;,&quot;style&quot;:&quot;商务&quot;,&quot;template_type&quot;:&quot;矢量&quot;,&quot;isVector&quot;:true,&quot;color&quot;:&quot;青色&quot;,&quot;colorList&quot;:[&quot;#022A26&quot;,&quot;#FFFFFF&quot;,&quot;#FFFFFF&quot;,&quot;#1F2D2B&quot;,&quot;#35CEBA&quot;,&quot;#F8FFAE&quot;,&quot;#72efdd&quot;,&quot;#64dfdf&quot;,&quot;#56cfe1&quot;,&quot;#48bfe3&quot;,&quot;#35CEBA&quot;,&quot;#F8FFAE&quot;],&quot;scene&quot;:&quot;&quot;,&quot;group&quot;:&quot;group_3&quot;,&quot;cover_id&quot;:&quot;w8zK8VRpbN8e&quot;,&quot;end_id&quot;:&quot;rddXszqwp7st&quot;,&quot;catalog_id&quot;:&quot;HuVugZSnrk2C&quot;,&quot;chapter_id&quot;:&quot;MqgRV9xDcHkV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.xml><?xml version="1.0" encoding="utf-8"?>
<p:tagLst xmlns:p="http://schemas.openxmlformats.org/presentationml/2006/main">
  <p:tag name="YOO_CHATSHAPE_ITEM" val="5"/>
  <p:tag name="YOO_CHATSHAPE_TYPE" val="YOO_CHATSHAPE_ITEM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31.xml><?xml version="1.0" encoding="utf-8"?>
<p:tagLst xmlns:p="http://schemas.openxmlformats.org/presentationml/2006/main">
  <p:tag name="YOO_CHATSHAPE_ITEM" val="6"/>
  <p:tag name="YOO_CHATSHAPE_TYPE" val="YOO_CHATSHAPE_ITEM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34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35.xml><?xml version="1.0" encoding="utf-8"?>
<p:tagLst xmlns:p="http://schemas.openxmlformats.org/presentationml/2006/main">
  <p:tag name="TAG_AIGCCREATORID" val="AIGC生成内容仅供参考-2025/8/19 17:38:50"/>
  <p:tag name="YOO_CHATPAGE_TYPE" val="TAG_CHATPAGE_CATALOG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  <p:tag name="YOO_CHATSHAPE_TYPE" val="YOO_CHATSHAPE_TITLE"/>
</p:tagLst>
</file>

<file path=ppt/tags/tag3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39.xml><?xml version="1.0" encoding="utf-8"?>
<p:tagLst xmlns:p="http://schemas.openxmlformats.org/presentationml/2006/main">
  <p:tag name="KSO_WM_BEAUTIFY_FLAG" val=""/>
  <p:tag name="TAG_CHATPAGE_CHAPTER" val="0"/>
  <p:tag name="YOO_CHATSHAPE_TYPE" val="YOO_CHATSHAPE_NUM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AG_AIGCCREATORID" val="AIGC生成内容仅供参考-2025/8/19 17:38:50"/>
  <p:tag name="TAG_CHAPTER_ID" val="0"/>
  <p:tag name="YOO_CHATPAGE_TYPE" val="TAG_CHATPAGE_CHAPTER"/>
  <p:tag name="YOO_CHATSHAPE_TITLE" val="996工作制度解析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1.xml><?xml version="1.0" encoding="utf-8"?>
<p:tagLst xmlns:p="http://schemas.openxmlformats.org/presentationml/2006/main">
  <p:tag name="TAG_CHATSHAPE_LINK" val="sp:子标题2"/>
  <p:tag name="TAG_CONTENT_DIAGRAM_INDEX" val="7698de98cafe4e17b2ada6063926e1f8"/>
  <p:tag name="TAG_CONTENT_GROUPCOUNT" val="3"/>
  <p:tag name="TAG_CONTENT_GROUPINDEX" val="2"/>
  <p:tag name="TAG_CONTENT_SUBINDEX" val="2"/>
  <p:tag name="YOO_CHATSHAPE_TYPE" val="YOO_CHATSHAPE_CHILDDECORATE"/>
</p:tagLst>
</file>

<file path=ppt/tags/tag42.xml><?xml version="1.0" encoding="utf-8"?>
<p:tagLst xmlns:p="http://schemas.openxmlformats.org/presentationml/2006/main">
  <p:tag name="TAG_CHATSHAPE_LINK" val="sp:子标题2"/>
  <p:tag name="TAG_CONTENT_DIAGRAM_INDEX" val="7698de98cafe4e17b2ada6063926e1f8"/>
  <p:tag name="TAG_CONTENT_GROUPCOUNT" val="3"/>
  <p:tag name="TAG_CONTENT_GROUPINDEX" val="2"/>
  <p:tag name="TAG_CONTENT_SUBINDEX" val="2"/>
  <p:tag name="YOO_CHATSHAPE_TYPE" val="YOO_CHATSHAPE_CHILDDECORATE"/>
</p:tagLst>
</file>

<file path=ppt/tags/tag43.xml><?xml version="1.0" encoding="utf-8"?>
<p:tagLst xmlns:p="http://schemas.openxmlformats.org/presentationml/2006/main">
  <p:tag name="TAG_CHATSHAPE_LINK" val="sp:子标题2"/>
  <p:tag name="TAG_CONTENT_DIAGRAM_INDEX" val="7698de98cafe4e17b2ada6063926e1f8"/>
  <p:tag name="TAG_CONTENT_GROUPCOUNT" val="3"/>
  <p:tag name="TAG_CONTENT_GROUPINDEX" val="2"/>
  <p:tag name="TAG_CONTENT_SUBINDEX" val="2"/>
  <p:tag name="YOO_CHATSHAPE_TYPE" val="YOO_CHATSHAPE_CHILDDECORATE"/>
</p:tagLst>
</file>

<file path=ppt/tags/tag44.xml><?xml version="1.0" encoding="utf-8"?>
<p:tagLst xmlns:p="http://schemas.openxmlformats.org/presentationml/2006/main">
  <p:tag name="TAG_CHATSHAPE_LINK" val="sp:子标题3"/>
  <p:tag name="TAG_CONTENT_DIAGRAM_INDEX" val="7698de98cafe4e17b2ada6063926e1f8"/>
  <p:tag name="TAG_CONTENT_GROUPCOUNT" val="3"/>
  <p:tag name="TAG_CONTENT_GROUPINDEX" val="3"/>
  <p:tag name="TAG_CONTENT_SUBINDEX" val="3"/>
  <p:tag name="YOO_CHATSHAPE_TYPE" val="YOO_CHATSHAPE_CHILDDECORATE"/>
</p:tagLst>
</file>

<file path=ppt/tags/tag45.xml><?xml version="1.0" encoding="utf-8"?>
<p:tagLst xmlns:p="http://schemas.openxmlformats.org/presentationml/2006/main">
  <p:tag name="TAG_CHATSHAPE_LINK" val="sp:子标题3"/>
  <p:tag name="TAG_CONTENT_DIAGRAM_INDEX" val="7698de98cafe4e17b2ada6063926e1f8"/>
  <p:tag name="TAG_CONTENT_GROUPCOUNT" val="3"/>
  <p:tag name="TAG_CONTENT_GROUPINDEX" val="3"/>
  <p:tag name="TAG_CONTENT_SUBINDEX" val="3"/>
  <p:tag name="YOO_CHATSHAPE_TYPE" val="YOO_CHATSHAPE_CHILDDECORATE"/>
</p:tagLst>
</file>

<file path=ppt/tags/tag46.xml><?xml version="1.0" encoding="utf-8"?>
<p:tagLst xmlns:p="http://schemas.openxmlformats.org/presentationml/2006/main">
  <p:tag name="TAG_CHATSHAPE_LINK" val="sp:子标题3"/>
  <p:tag name="TAG_CONTENT_DIAGRAM_INDEX" val="7698de98cafe4e17b2ada6063926e1f8"/>
  <p:tag name="TAG_CONTENT_GROUPCOUNT" val="3"/>
  <p:tag name="TAG_CONTENT_GROUPINDEX" val="3"/>
  <p:tag name="TAG_CONTENT_SUBINDEX" val="3"/>
  <p:tag name="YOO_CHATSHAPE_TYPE" val="YOO_CHATSHAPE_CHILDDECORATE"/>
</p:tagLst>
</file>

<file path=ppt/tags/tag47.xml><?xml version="1.0" encoding="utf-8"?>
<p:tagLst xmlns:p="http://schemas.openxmlformats.org/presentationml/2006/main">
  <p:tag name="TAG_CHATSHAPE_LINK" val="sp:子标题1"/>
  <p:tag name="TAG_CONTENT_DIAGRAM_INDEX" val="7698de98cafe4e17b2ada6063926e1f8"/>
  <p:tag name="TAG_CONTENT_GROUPCOUNT" val="3"/>
  <p:tag name="TAG_CONTENT_GROUPINDEX" val="1"/>
  <p:tag name="TAG_CONTENT_SUBINDEX" val="1"/>
  <p:tag name="YOO_CHATSHAPE_TYPE" val="YOO_CHATSHAPE_CHILDDECORATE"/>
</p:tagLst>
</file>

<file path=ppt/tags/tag48.xml><?xml version="1.0" encoding="utf-8"?>
<p:tagLst xmlns:p="http://schemas.openxmlformats.org/presentationml/2006/main">
  <p:tag name="TAG_CHATSHAPE_LINK" val="sp:子标题1"/>
  <p:tag name="TAG_CONTENT_DIAGRAM_INDEX" val="7698de98cafe4e17b2ada6063926e1f8"/>
  <p:tag name="TAG_CONTENT_GROUPCOUNT" val="3"/>
  <p:tag name="TAG_CONTENT_GROUPINDEX" val="1"/>
  <p:tag name="TAG_CONTENT_SUBINDEX" val="1"/>
  <p:tag name="YOO_CHATSHAPE_TYPE" val="YOO_CHATSHAPE_CHILDDECORATE"/>
</p:tagLst>
</file>

<file path=ppt/tags/tag49.xml><?xml version="1.0" encoding="utf-8"?>
<p:tagLst xmlns:p="http://schemas.openxmlformats.org/presentationml/2006/main">
  <p:tag name="TAG_CHATSHAPE_LINK" val="sp:子标题1"/>
  <p:tag name="TAG_CONTENT_DIAGRAM_INDEX" val="7698de98cafe4e17b2ada6063926e1f8"/>
  <p:tag name="TAG_CONTENT_GROUPCOUNT" val="3"/>
  <p:tag name="TAG_CONTENT_GROUPINDEX" val="1"/>
  <p:tag name="TAG_CONTENT_SUBINDEX" val="1"/>
  <p:tag name="YOO_CHATSHAPE_TYPE" val="YOO_CHATSHAPE_CHILDDECORATE"/>
</p:tagLst>
</file>

<file path=ppt/tags/tag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50.xml><?xml version="1.0" encoding="utf-8"?>
<p:tagLst xmlns:p="http://schemas.openxmlformats.org/presentationml/2006/main">
  <p:tag name="TAG_CONTENT_DIAGRAM_INDEX" val="7698de98cafe4e17b2ada6063926e1f8"/>
  <p:tag name="TAG_CONTENT_GROUPCOUNT" val="3"/>
  <p:tag name="TAG_CONTENT_GROUPINDEX" val="1"/>
  <p:tag name="TAG_CONTENT_SUBINDEX" val="1"/>
  <p:tag name="YOO_CHATSHAPE_TYPE" val="YOO_CHATSHAPE_CHILDCONTENT"/>
</p:tagLst>
</file>

<file path=ppt/tags/tag51.xml><?xml version="1.0" encoding="utf-8"?>
<p:tagLst xmlns:p="http://schemas.openxmlformats.org/presentationml/2006/main">
  <p:tag name="TAG_CONTENT_DIAGRAM_INDEX" val="7698de98cafe4e17b2ada6063926e1f8"/>
  <p:tag name="TAG_CONTENT_GROUPCOUNT" val="3"/>
  <p:tag name="TAG_CONTENT_GROUPINDEX" val="1"/>
  <p:tag name="TAG_CONTENT_SUBINDEX" val="1"/>
  <p:tag name="YOO_CHATSHAPE_TYPE" val="YOO_CHATSHAPE_CHILDTITLE"/>
</p:tagLst>
</file>

<file path=ppt/tags/tag52.xml><?xml version="1.0" encoding="utf-8"?>
<p:tagLst xmlns:p="http://schemas.openxmlformats.org/presentationml/2006/main">
  <p:tag name="TAG_CONTENT_DIAGRAM_INDEX" val="7698de98cafe4e17b2ada6063926e1f8"/>
  <p:tag name="TAG_CONTENT_GROUPCOUNT" val="3"/>
  <p:tag name="TAG_CONTENT_GROUPINDEX" val="2"/>
  <p:tag name="TAG_CONTENT_SUBINDEX" val="2"/>
  <p:tag name="YOO_CHATSHAPE_TYPE" val="YOO_CHATSHAPE_CHILDTITLE"/>
</p:tagLst>
</file>

<file path=ppt/tags/tag53.xml><?xml version="1.0" encoding="utf-8"?>
<p:tagLst xmlns:p="http://schemas.openxmlformats.org/presentationml/2006/main">
  <p:tag name="TAG_CONTENT_DIAGRAM_INDEX" val="7698de98cafe4e17b2ada6063926e1f8"/>
  <p:tag name="TAG_CONTENT_GROUPCOUNT" val="3"/>
  <p:tag name="TAG_CONTENT_GROUPINDEX" val="3"/>
  <p:tag name="TAG_CONTENT_SUBINDEX" val="3"/>
  <p:tag name="YOO_CHATSHAPE_TYPE" val="YOO_CHATSHAPE_CHILDTITLE"/>
</p:tagLst>
</file>

<file path=ppt/tags/tag54.xml><?xml version="1.0" encoding="utf-8"?>
<p:tagLst xmlns:p="http://schemas.openxmlformats.org/presentationml/2006/main">
  <p:tag name="TAG_CONTENT_DIAGRAM_INDEX" val="7698de98cafe4e17b2ada6063926e1f8"/>
  <p:tag name="TAG_CONTENT_GROUPCOUNT" val="3"/>
  <p:tag name="TAG_CONTENT_GROUPINDEX" val="3"/>
  <p:tag name="TAG_CONTENT_SUBINDEX" val="3"/>
  <p:tag name="YOO_CHATSHAPE_TYPE" val="YOO_CHATSHAPE_CHILDCONTENT"/>
</p:tagLst>
</file>

<file path=ppt/tags/tag55.xml><?xml version="1.0" encoding="utf-8"?>
<p:tagLst xmlns:p="http://schemas.openxmlformats.org/presentationml/2006/main">
  <p:tag name="TAG_CONTENT_DIAGRAM_INDEX" val="7698de98cafe4e17b2ada6063926e1f8"/>
  <p:tag name="TAG_CONTENT_GROUPCOUNT" val="3"/>
  <p:tag name="TAG_CONTENT_GROUPINDEX" val="2"/>
  <p:tag name="TAG_CONTENT_SUBINDEX" val="2"/>
  <p:tag name="YOO_CHATSHAPE_TYPE" val="YOO_CHATSHAPE_CHILDCONTENT"/>
</p:tagLst>
</file>

<file path=ppt/tags/tag56.xml><?xml version="1.0" encoding="utf-8"?>
<p:tagLst xmlns:p="http://schemas.openxmlformats.org/presentationml/2006/main">
  <p:tag name="YOO_CHATSHAPE_TYPE" val="YOO_CHATSHAPE_TITLE"/>
</p:tagLst>
</file>

<file path=ppt/tags/tag57.xml><?xml version="1.0" encoding="utf-8"?>
<p:tagLst xmlns:p="http://schemas.openxmlformats.org/presentationml/2006/main">
  <p:tag name="TAG_CHATSHAPE_LINK" val="sp:标题"/>
  <p:tag name="TAG_CONTENT_DIAGRAM_INDEX" val="c5ca4aa0409f464ebd3cc04940924c02"/>
  <p:tag name="TAG_CONTENT_GROUPCOUNT" val="3"/>
  <p:tag name="TAG_CONTENT_GROUPINDEX" val="1"/>
  <p:tag name="TAG_CONTENT_SUBINDEX" val="1"/>
  <p:tag name="YOO_CHATSHAPE_TYPE" val="YOO_CHATSHAPE_PAGEDECORATE"/>
</p:tagLst>
</file>

<file path=ppt/tags/tag58.xml><?xml version="1.0" encoding="utf-8"?>
<p:tagLst xmlns:p="http://schemas.openxmlformats.org/presentationml/2006/main">
  <p:tag name="TAG_CHATSHAPE_LINK" val="sp:标题1"/>
  <p:tag name="TAG_CONTENT_DIAGRAM_INDEX" val="c5ca4aa0409f464ebd3cc04940924c02"/>
  <p:tag name="TAG_CONTENT_GROUPCOUNT" val="3"/>
  <p:tag name="TAG_CONTENT_GROUPINDEX" val="1"/>
  <p:tag name="TAG_CONTENT_SUBINDEX" val="1"/>
  <p:tag name="YOO_CHATSHAPE_TYPE" val="YOO_CHATSHAPE_DECORATION"/>
</p:tagLst>
</file>

<file path=ppt/tags/tag59.xml><?xml version="1.0" encoding="utf-8"?>
<p:tagLst xmlns:p="http://schemas.openxmlformats.org/presentationml/2006/main">
  <p:tag name="TAG_CHATSHAPE_LINK" val="sp:标题1"/>
  <p:tag name="TAG_CONTENT_DIAGRAM_INDEX" val="c5ca4aa0409f464ebd3cc04940924c02"/>
  <p:tag name="TAG_CONTENT_GROUPCOUNT" val="3"/>
  <p:tag name="TAG_CONTENT_GROUPINDEX" val="1"/>
  <p:tag name="TAG_CONTENT_SUBINDEX" val="1"/>
  <p:tag name="YOO_CHATSHAPE_TYPE" val="YOO_CHATSHAPE_DECORATION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TAG_AIGCCREATORID" val="AIGC生成内容仅供参考-2025/8/19 17:38:50"/>
  <p:tag name="TAG_CHAPTER_ID" val="0"/>
  <p:tag name="TAG_CONTENT_TYPE" val="二级大纲3"/>
  <p:tag name="TAG_SECTION_ID" val="0"/>
  <p:tag name="YOO_CHATPAGE_TYPE" val="TAG_CHATPAGE_MULTCONTENT"/>
  <p:tag name="YOO_CHATSHAPE_TITLE" val="定义及行业影响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1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8"/>
  <p:tag name="TAG_CONTENT_SUBINDEX" val="8"/>
  <p:tag name="YOO_CHATSHAPE_TYPE" val="YOO_CHATSHAPE_KEYWORD"/>
</p:tagLst>
</file>

<file path=ppt/tags/tag62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7"/>
  <p:tag name="TAG_CONTENT_SUBINDEX" val="7"/>
  <p:tag name="YOO_CHATSHAPE_TYPE" val="YOO_CHATSHAPE_KEYWORD"/>
</p:tagLst>
</file>

<file path=ppt/tags/tag63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6"/>
  <p:tag name="TAG_CONTENT_SUBINDEX" val="6"/>
  <p:tag name="YOO_CHATSHAPE_TYPE" val="YOO_CHATSHAPE_KEYWORD"/>
</p:tagLst>
</file>

<file path=ppt/tags/tag64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5"/>
  <p:tag name="TAG_CONTENT_SUBINDEX" val="5"/>
  <p:tag name="YOO_CHATSHAPE_TYPE" val="YOO_CHATSHAPE_KEYWORD"/>
</p:tagLst>
</file>

<file path=ppt/tags/tag65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4"/>
  <p:tag name="TAG_CONTENT_SUBINDEX" val="4"/>
  <p:tag name="YOO_CHATSHAPE_TYPE" val="YOO_CHATSHAPE_KEYWORD"/>
</p:tagLst>
</file>

<file path=ppt/tags/tag66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3"/>
  <p:tag name="TAG_CONTENT_SUBINDEX" val="3"/>
  <p:tag name="YOO_CHATSHAPE_TYPE" val="YOO_CHATSHAPE_KEYWORD"/>
</p:tagLst>
</file>

<file path=ppt/tags/tag67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2"/>
  <p:tag name="TAG_CONTENT_SUBINDEX" val="2"/>
  <p:tag name="YOO_CHATSHAPE_TYPE" val="YOO_CHATSHAPE_KEYWORD"/>
</p:tagLst>
</file>

<file path=ppt/tags/tag68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1"/>
  <p:tag name="TAG_CONTENT_SUBINDEX" val="1"/>
  <p:tag name="YOO_CHATSHAPE_TYPE" val="YOO_CHATSHAPE_KEYWORD"/>
</p:tagLst>
</file>

<file path=ppt/tags/tag69.xml><?xml version="1.0" encoding="utf-8"?>
<p:tagLst xmlns:p="http://schemas.openxmlformats.org/presentationml/2006/main">
  <p:tag name="YOO_CHATSHAPE_TYPE" val="YOO_CHATSHAPE_TITLE"/>
</p:tagLst>
</file>

<file path=ppt/tags/tag7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70.xml><?xml version="1.0" encoding="utf-8"?>
<p:tagLst xmlns:p="http://schemas.openxmlformats.org/presentationml/2006/main">
  <p:tag name="TAG_CONTENT_DIAGRAM_INDEX" val="97663e8215cd4ae19132d6a1127f9729"/>
  <p:tag name="TAG_CONTENT_GROUPCOUNT" val="8"/>
  <p:tag name="YOO_CHATSHAPE_TYPE" val="YOO_CHATSHAPE_DECORATION"/>
</p:tagLst>
</file>

<file path=ppt/tags/tag71.xml><?xml version="1.0" encoding="utf-8"?>
<p:tagLst xmlns:p="http://schemas.openxmlformats.org/presentationml/2006/main">
  <p:tag name="TAG_CHATSHAPE_LINK" val="sp:关键词8"/>
  <p:tag name="TAG_CONTENT_DIAGRAM_INDEX" val="97663e8215cd4ae19132d6a1127f9729"/>
  <p:tag name="TAG_CONTENT_GROUPCOUNT" val="8"/>
  <p:tag name="TAG_CONTENT_GROUPINDEX" val="8"/>
  <p:tag name="TAG_CONTENT_SUBINDEX" val="8"/>
  <p:tag name="YOO_CHATSHAPE_TYPE" val="YOO_CHATSHAPE_CHILDDECORATE"/>
</p:tagLst>
</file>

<file path=ppt/tags/tag72.xml><?xml version="1.0" encoding="utf-8"?>
<p:tagLst xmlns:p="http://schemas.openxmlformats.org/presentationml/2006/main">
  <p:tag name="TAG_CHATSHAPE_LINK" val="sp:关键词7"/>
  <p:tag name="TAG_CONTENT_DIAGRAM_INDEX" val="97663e8215cd4ae19132d6a1127f9729"/>
  <p:tag name="TAG_CONTENT_GROUPCOUNT" val="8"/>
  <p:tag name="TAG_CONTENT_GROUPINDEX" val="7"/>
  <p:tag name="TAG_CONTENT_SUBINDEX" val="7"/>
  <p:tag name="YOO_CHATSHAPE_TYPE" val="YOO_CHATSHAPE_CHILDDECORATE"/>
</p:tagLst>
</file>

<file path=ppt/tags/tag73.xml><?xml version="1.0" encoding="utf-8"?>
<p:tagLst xmlns:p="http://schemas.openxmlformats.org/presentationml/2006/main">
  <p:tag name="TAG_CHATSHAPE_LINK" val="sp:关键词6"/>
  <p:tag name="TAG_CONTENT_DIAGRAM_INDEX" val="97663e8215cd4ae19132d6a1127f9729"/>
  <p:tag name="TAG_CONTENT_GROUPCOUNT" val="8"/>
  <p:tag name="TAG_CONTENT_GROUPINDEX" val="6"/>
  <p:tag name="TAG_CONTENT_SUBINDEX" val="6"/>
  <p:tag name="YOO_CHATSHAPE_TYPE" val="YOO_CHATSHAPE_CHILDDECORATE"/>
</p:tagLst>
</file>

<file path=ppt/tags/tag74.xml><?xml version="1.0" encoding="utf-8"?>
<p:tagLst xmlns:p="http://schemas.openxmlformats.org/presentationml/2006/main">
  <p:tag name="TAG_CHATSHAPE_LINK" val="sp:关键词5"/>
  <p:tag name="TAG_CONTENT_DIAGRAM_INDEX" val="97663e8215cd4ae19132d6a1127f9729"/>
  <p:tag name="TAG_CONTENT_GROUPCOUNT" val="8"/>
  <p:tag name="TAG_CONTENT_GROUPINDEX" val="5"/>
  <p:tag name="TAG_CONTENT_SUBINDEX" val="5"/>
  <p:tag name="YOO_CHATSHAPE_TYPE" val="YOO_CHATSHAPE_CHILDDECORATE"/>
</p:tagLst>
</file>

<file path=ppt/tags/tag75.xml><?xml version="1.0" encoding="utf-8"?>
<p:tagLst xmlns:p="http://schemas.openxmlformats.org/presentationml/2006/main">
  <p:tag name="TAG_CHATSHAPE_LINK" val="sp:关键词4"/>
  <p:tag name="TAG_CONTENT_DIAGRAM_INDEX" val="97663e8215cd4ae19132d6a1127f9729"/>
  <p:tag name="TAG_CONTENT_GROUPCOUNT" val="8"/>
  <p:tag name="TAG_CONTENT_GROUPINDEX" val="4"/>
  <p:tag name="TAG_CONTENT_SUBINDEX" val="4"/>
  <p:tag name="YOO_CHATSHAPE_TYPE" val="YOO_CHATSHAPE_CHILDDECORATE"/>
</p:tagLst>
</file>

<file path=ppt/tags/tag76.xml><?xml version="1.0" encoding="utf-8"?>
<p:tagLst xmlns:p="http://schemas.openxmlformats.org/presentationml/2006/main">
  <p:tag name="TAG_CHATSHAPE_LINK" val="sp:关键词3"/>
  <p:tag name="TAG_CONTENT_DIAGRAM_INDEX" val="97663e8215cd4ae19132d6a1127f9729"/>
  <p:tag name="TAG_CONTENT_GROUPCOUNT" val="8"/>
  <p:tag name="TAG_CONTENT_GROUPINDEX" val="3"/>
  <p:tag name="TAG_CONTENT_SUBINDEX" val="3"/>
  <p:tag name="YOO_CHATSHAPE_TYPE" val="YOO_CHATSHAPE_CHILDDECORATE"/>
</p:tagLst>
</file>

<file path=ppt/tags/tag77.xml><?xml version="1.0" encoding="utf-8"?>
<p:tagLst xmlns:p="http://schemas.openxmlformats.org/presentationml/2006/main">
  <p:tag name="TAG_CHATSHAPE_LINK" val="sp:关键词2"/>
  <p:tag name="TAG_CONTENT_DIAGRAM_INDEX" val="97663e8215cd4ae19132d6a1127f9729"/>
  <p:tag name="TAG_CONTENT_GROUPCOUNT" val="8"/>
  <p:tag name="TAG_CONTENT_GROUPINDEX" val="2"/>
  <p:tag name="TAG_CONTENT_SUBINDEX" val="2"/>
  <p:tag name="YOO_CHATSHAPE_TYPE" val="YOO_CHATSHAPE_CHILDDECORATE"/>
</p:tagLst>
</file>

<file path=ppt/tags/tag78.xml><?xml version="1.0" encoding="utf-8"?>
<p:tagLst xmlns:p="http://schemas.openxmlformats.org/presentationml/2006/main">
  <p:tag name="TAG_CHATSHAPE_LINK" val="sp:关键词1"/>
  <p:tag name="TAG_CONTENT_DIAGRAM_INDEX" val="97663e8215cd4ae19132d6a1127f9729"/>
  <p:tag name="TAG_CONTENT_GROUPCOUNT" val="8"/>
  <p:tag name="TAG_CONTENT_GROUPINDEX" val="1"/>
  <p:tag name="TAG_CONTENT_SUBINDEX" val="1"/>
  <p:tag name="YOO_CHATSHAPE_TYPE" val="YOO_CHATSHAPE_CHILDDECORATE"/>
</p:tagLst>
</file>

<file path=ppt/tags/tag79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1"/>
  <p:tag name="TAG_CONTENT_SUBINDEX" val="1"/>
  <p:tag name="YOO_CHATSHAPE_TYPE" val="YOO_CHATSHAPE_KEYWORD"/>
</p:tagLst>
</file>

<file path=ppt/tags/tag8.xml><?xml version="1.0" encoding="utf-8"?>
<p:tagLst xmlns:p="http://schemas.openxmlformats.org/presentationml/2006/main">
  <p:tag name="KSO_WM_BEAUTIFY_FLAG" val=""/>
  <p:tag name="YOO_CHATSHAPE_TYPE" val="YOO_CHATSHAPE_TITLE"/>
</p:tagLst>
</file>

<file path=ppt/tags/tag80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2"/>
  <p:tag name="TAG_CONTENT_SUBINDEX" val="2"/>
  <p:tag name="YOO_CHATSHAPE_TYPE" val="YOO_CHATSHAPE_KEYWORD"/>
</p:tagLst>
</file>

<file path=ppt/tags/tag81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3"/>
  <p:tag name="TAG_CONTENT_SUBINDEX" val="3"/>
  <p:tag name="YOO_CHATSHAPE_TYPE" val="YOO_CHATSHAPE_KEYWORD"/>
</p:tagLst>
</file>

<file path=ppt/tags/tag82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4"/>
  <p:tag name="TAG_CONTENT_SUBINDEX" val="4"/>
  <p:tag name="YOO_CHATSHAPE_TYPE" val="YOO_CHATSHAPE_KEYWORD"/>
</p:tagLst>
</file>

<file path=ppt/tags/tag83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5"/>
  <p:tag name="TAG_CONTENT_SUBINDEX" val="5"/>
  <p:tag name="YOO_CHATSHAPE_TYPE" val="YOO_CHATSHAPE_KEYWORD"/>
</p:tagLst>
</file>

<file path=ppt/tags/tag84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6"/>
  <p:tag name="TAG_CONTENT_SUBINDEX" val="6"/>
  <p:tag name="YOO_CHATSHAPE_TYPE" val="YOO_CHATSHAPE_KEYWORD"/>
</p:tagLst>
</file>

<file path=ppt/tags/tag85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7"/>
  <p:tag name="TAG_CONTENT_SUBINDEX" val="7"/>
  <p:tag name="YOO_CHATSHAPE_TYPE" val="YOO_CHATSHAPE_KEYWORD"/>
</p:tagLst>
</file>

<file path=ppt/tags/tag86.xml><?xml version="1.0" encoding="utf-8"?>
<p:tagLst xmlns:p="http://schemas.openxmlformats.org/presentationml/2006/main">
  <p:tag name="TAG_CONTENT_DIAGRAM_INDEX" val="97663e8215cd4ae19132d6a1127f9729"/>
  <p:tag name="TAG_CONTENT_GROUPCOUNT" val="8"/>
  <p:tag name="TAG_CONTENT_GROUPINDEX" val="8"/>
  <p:tag name="TAG_CONTENT_SUBINDEX" val="8"/>
  <p:tag name="YOO_CHATSHAPE_TYPE" val="YOO_CHATSHAPE_KEYWORD"/>
</p:tagLst>
</file>

<file path=ppt/tags/tag87.xml><?xml version="1.0" encoding="utf-8"?>
<p:tagLst xmlns:p="http://schemas.openxmlformats.org/presentationml/2006/main">
  <p:tag name="TAG_CONTENT_DIAGRAM_INDEX" val="97663e8215cd4ae19132d6a1127f9729"/>
  <p:tag name="TAG_CONTENT_GROUPCOUNT" val="8"/>
  <p:tag name="YOO_CHATSHAPE_TYPE" val="YOO_CHATSHAPE_ICON"/>
</p:tagLst>
</file>

<file path=ppt/tags/tag88.xml><?xml version="1.0" encoding="utf-8"?>
<p:tagLst xmlns:p="http://schemas.openxmlformats.org/presentationml/2006/main">
  <p:tag name="TAG_AIGCCREATORID" val="AIGC生成内容仅供参考-2025/8/19 17:38:50"/>
  <p:tag name="TAG_CHAPTER_ID" val="0"/>
  <p:tag name="TAG_CHATPAGE_AS_KEYWORDS" val="TRUE"/>
  <p:tag name="TAG_CONTENT_TYPE" val="1标题n关键词"/>
  <p:tag name="TAG_SECTION_ID" val="1"/>
  <p:tag name="YOO_CHATPAGE_TYPE" val="TAG_CHATPAGE_CONTENT"/>
  <p:tag name="YOO_CHATSHAPE_TITLE" val="效率与团队协作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9.xml><?xml version="1.0" encoding="utf-8"?>
<p:tagLst xmlns:p="http://schemas.openxmlformats.org/presentationml/2006/main">
  <p:tag name="TAG_CONTENT_DIAGRAM_INDEX" val="8a10fc9a0287485e81c81e369c3ca64b"/>
  <p:tag name="TAG_CONTENT_GROUPCOUNT" val="2"/>
  <p:tag name="TAG_CONTENT_GROUPINDEX" val="1"/>
  <p:tag name="TAG_CONTENT_SUBINDEX" val="1"/>
  <p:tag name="YOO_CHATSHAPE_TYPE" val="YOO_CHATSHAPE_NUM"/>
</p:tagLst>
</file>

<file path=ppt/tags/tag9.xml><?xml version="1.0" encoding="utf-8"?>
<p:tagLst xmlns:p="http://schemas.openxmlformats.org/presentationml/2006/main">
  <p:tag name="TAG_AIGCCREATORID" val="AIGC生成内容仅供参考-2025/8/19 17:38:50"/>
  <p:tag name="YOO_CHATPAGE_TYPE" val="TAG_CHATPAGE_COVER"/>
  <p:tag name="YOO_CHATSHAPE_TITLE" val="深入探讨996工作制度的社会影响"/>
  <p:tag name="YOO_PROTECTION_DATA" val="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0.xml><?xml version="1.0" encoding="utf-8"?>
<p:tagLst xmlns:p="http://schemas.openxmlformats.org/presentationml/2006/main">
  <p:tag name="TAG_CONTENT_DIAGRAM_INDEX" val="8a10fc9a0287485e81c81e369c3ca64b"/>
  <p:tag name="TAG_CONTENT_GROUPCOUNT" val="2"/>
  <p:tag name="TAG_CONTENT_GROUPINDEX" val="1"/>
  <p:tag name="TAG_CONTENT_SUBINDEX" val="1"/>
  <p:tag name="YOO_CHATSHAPE_TYPE" val="YOO_CHATSHAPE_CHILDTITLE"/>
</p:tagLst>
</file>

<file path=ppt/tags/tag91.xml><?xml version="1.0" encoding="utf-8"?>
<p:tagLst xmlns:p="http://schemas.openxmlformats.org/presentationml/2006/main">
  <p:tag name="TAG_CONTENT_DIAGRAM_INDEX" val="8a10fc9a0287485e81c81e369c3ca64b"/>
  <p:tag name="TAG_CONTENT_GROUPCOUNT" val="2"/>
  <p:tag name="TAG_CONTENT_GROUPINDEX" val="1"/>
  <p:tag name="TAG_CONTENT_SUBINDEX" val="1"/>
  <p:tag name="YOO_CHATSHAPE_TYPE" val="YOO_CHATSHAPE_CHILDCONTENT"/>
</p:tagLst>
</file>

<file path=ppt/tags/tag92.xml><?xml version="1.0" encoding="utf-8"?>
<p:tagLst xmlns:p="http://schemas.openxmlformats.org/presentationml/2006/main">
  <p:tag name="TAG_CONTENT_DIAGRAM_INDEX" val="8a10fc9a0287485e81c81e369c3ca64b"/>
  <p:tag name="TAG_CONTENT_GROUPCOUNT" val="2"/>
  <p:tag name="TAG_CONTENT_GROUPINDEX" val="2"/>
  <p:tag name="TAG_CONTENT_SUBINDEX" val="2"/>
  <p:tag name="YOO_CHATSHAPE_TYPE" val="YOO_CHATSHAPE_NUM"/>
</p:tagLst>
</file>

<file path=ppt/tags/tag93.xml><?xml version="1.0" encoding="utf-8"?>
<p:tagLst xmlns:p="http://schemas.openxmlformats.org/presentationml/2006/main">
  <p:tag name="TAG_CONTENT_DIAGRAM_INDEX" val="8a10fc9a0287485e81c81e369c3ca64b"/>
  <p:tag name="TAG_CONTENT_GROUPCOUNT" val="2"/>
  <p:tag name="TAG_CONTENT_GROUPINDEX" val="2"/>
  <p:tag name="TAG_CONTENT_SUBINDEX" val="2"/>
  <p:tag name="YOO_CHATSHAPE_TYPE" val="YOO_CHATSHAPE_CHILDTITLE"/>
</p:tagLst>
</file>

<file path=ppt/tags/tag94.xml><?xml version="1.0" encoding="utf-8"?>
<p:tagLst xmlns:p="http://schemas.openxmlformats.org/presentationml/2006/main">
  <p:tag name="TAG_CONTENT_DIAGRAM_INDEX" val="8a10fc9a0287485e81c81e369c3ca64b"/>
  <p:tag name="TAG_CONTENT_GROUPCOUNT" val="2"/>
  <p:tag name="TAG_CONTENT_GROUPINDEX" val="2"/>
  <p:tag name="TAG_CONTENT_SUBINDEX" val="2"/>
  <p:tag name="YOO_CHATSHAPE_TYPE" val="YOO_CHATSHAPE_CHILDCONTENT"/>
</p:tagLst>
</file>

<file path=ppt/tags/tag95.xml><?xml version="1.0" encoding="utf-8"?>
<p:tagLst xmlns:p="http://schemas.openxmlformats.org/presentationml/2006/main">
  <p:tag name="TAG_CONTENT_DIAGRAM_INDEX" val="8a10fc9a0287485e81c81e369c3ca64b"/>
  <p:tag name="TAG_CONTENT_GROUPCOUNT" val="2"/>
  <p:tag name="YOO_CHATSHAPE_TYPE" val="YOO_CHATSHAPE_DECORATION"/>
</p:tagLst>
</file>

<file path=ppt/tags/tag96.xml><?xml version="1.0" encoding="utf-8"?>
<p:tagLst xmlns:p="http://schemas.openxmlformats.org/presentationml/2006/main">
  <p:tag name="YOO_CHATSHAPE_TYPE" val="YOO_CHATSHAPE_TITLE"/>
</p:tagLst>
</file>

<file path=ppt/tags/tag97.xml><?xml version="1.0" encoding="utf-8"?>
<p:tagLst xmlns:p="http://schemas.openxmlformats.org/presentationml/2006/main">
  <p:tag name="TAG_CHATSHAPE_LINK" val="sp:子标题2"/>
  <p:tag name="TAG_CONTENT_DIAGRAM_INDEX" val="8a10fc9a0287485e81c81e369c3ca64b"/>
  <p:tag name="TAG_CONTENT_GROUPCOUNT" val="2"/>
  <p:tag name="TAG_CONTENT_GROUPINDEX" val="2"/>
  <p:tag name="TAG_CONTENT_SUBINDEX" val="2"/>
  <p:tag name="YOO_CHATSHAPE_TYPE" val="YOO_CHATSHAPE_CHILDDECORATE"/>
</p:tagLst>
</file>

<file path=ppt/tags/tag98.xml><?xml version="1.0" encoding="utf-8"?>
<p:tagLst xmlns:p="http://schemas.openxmlformats.org/presentationml/2006/main">
  <p:tag name="TAG_CHATSHAPE_LINK" val="sp:子标题1"/>
  <p:tag name="TAG_CONTENT_DIAGRAM_INDEX" val="8a10fc9a0287485e81c81e369c3ca64b"/>
  <p:tag name="TAG_CONTENT_GROUPCOUNT" val="2"/>
  <p:tag name="TAG_CONTENT_GROUPINDEX" val="1"/>
  <p:tag name="TAG_CONTENT_SUBINDEX" val="1"/>
  <p:tag name="YOO_CHATSHAPE_TYPE" val="YOO_CHATSHAPE_CHILDDECORATE"/>
</p:tagLst>
</file>

<file path=ppt/tags/tag99.xml><?xml version="1.0" encoding="utf-8"?>
<p:tagLst xmlns:p="http://schemas.openxmlformats.org/presentationml/2006/main">
  <p:tag name="TAG_CONTENT_DIAGRAM_INDEX" val="8a10fc9a0287485e81c81e369c3ca64b"/>
  <p:tag name="TAG_CONTENT_GROUPCOUNT" val="2"/>
  <p:tag name="TAG_CONTENT_GROUPINDEX" val="1"/>
  <p:tag name="YOO_CHATSHAPE_TYPE" val="YOO_CHATSHAPE_IMAGE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22A26"/>
      </a:dk1>
      <a:lt1>
        <a:srgbClr val="FFFFFF"/>
      </a:lt1>
      <a:dk2>
        <a:srgbClr val="FFFFFF"/>
      </a:dk2>
      <a:lt2>
        <a:srgbClr val="1F2D2B"/>
      </a:lt2>
      <a:accent1>
        <a:srgbClr val="35CEBA"/>
      </a:accent1>
      <a:accent2>
        <a:srgbClr val="F8FFAE"/>
      </a:accent2>
      <a:accent3>
        <a:srgbClr val="72EFDD"/>
      </a:accent3>
      <a:accent4>
        <a:srgbClr val="64DFDF"/>
      </a:accent4>
      <a:accent5>
        <a:srgbClr val="56CFE1"/>
      </a:accent5>
      <a:accent6>
        <a:srgbClr val="48BFE3"/>
      </a:accent6>
      <a:hlink>
        <a:srgbClr val="35CEBA"/>
      </a:hlink>
      <a:folHlink>
        <a:srgbClr val="F8FFAE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2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2.xml" /></Relationships>
</file>

<file path=customXml/_rels/item2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3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2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3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0064\u0033\u0066\u0064\u0031\u0061\u0037\u0033\u0034\u0036\u0037\u0063\u0034\u0061\u0065\u0062\u0039\u0032\u0032\u0061\u0033\u0034\u0064\u0036\u0064\u0062\u0033\u0039\u0034\u0061\u0036\u0031\u0022\u002c\u0022\u0054\u0069\u006d\u0065\u0022\u003a\u0022\u0032\u0030\u0032\u0035\u002f\u0030\u0038\u002f\u0031\u0039\u0020\u0031\u0037\u003a\u0033\u0038\u003a\u0035\u0031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A5B3F789-E52A-4F44-A81F-3F2BBA008A3B}">
  <ds:schemaRefs/>
</ds:datastoreItem>
</file>

<file path=customXml/itemProps10.xml><?xml version="1.0" encoding="utf-8"?>
<ds:datastoreItem xmlns:ds="http://schemas.openxmlformats.org/officeDocument/2006/customXml" ds:itemID="{5749470D-7D5F-4249-A09D-FFF9EA6E4BF5}">
  <ds:schemaRefs/>
</ds:datastoreItem>
</file>

<file path=customXml/itemProps11.xml><?xml version="1.0" encoding="utf-8"?>
<ds:datastoreItem xmlns:ds="http://schemas.openxmlformats.org/officeDocument/2006/customXml" ds:itemID="{8961FE80-1178-4EC1-8A11-E65BAB799703}">
  <ds:schemaRefs/>
</ds:datastoreItem>
</file>

<file path=customXml/itemProps12.xml><?xml version="1.0" encoding="utf-8"?>
<ds:datastoreItem xmlns:ds="http://schemas.openxmlformats.org/officeDocument/2006/customXml" ds:itemID="{9B76FB37-F232-4A58-A96E-C7AE8C1DD9DF}">
  <ds:schemaRefs/>
</ds:datastoreItem>
</file>

<file path=customXml/itemProps13.xml><?xml version="1.0" encoding="utf-8"?>
<ds:datastoreItem xmlns:ds="http://schemas.openxmlformats.org/officeDocument/2006/customXml" ds:itemID="{7369CDE5-EA37-4FE5-9207-E7683DEAC7E9}">
  <ds:schemaRefs/>
</ds:datastoreItem>
</file>

<file path=customXml/itemProps14.xml><?xml version="1.0" encoding="utf-8"?>
<ds:datastoreItem xmlns:ds="http://schemas.openxmlformats.org/officeDocument/2006/customXml" ds:itemID="{B86AB866-78BC-452E-B8CB-56E236F562B4}">
  <ds:schemaRefs/>
</ds:datastoreItem>
</file>

<file path=customXml/itemProps15.xml><?xml version="1.0" encoding="utf-8"?>
<ds:datastoreItem xmlns:ds="http://schemas.openxmlformats.org/officeDocument/2006/customXml" ds:itemID="{415A5CEA-BC3C-4BD5-9596-098CDDBBE8C6}">
  <ds:schemaRefs/>
</ds:datastoreItem>
</file>

<file path=customXml/itemProps16.xml><?xml version="1.0" encoding="utf-8"?>
<ds:datastoreItem xmlns:ds="http://schemas.openxmlformats.org/officeDocument/2006/customXml" ds:itemID="{111BF423-F137-4A24-A3CF-BAA72058FBD6}">
  <ds:schemaRefs/>
</ds:datastoreItem>
</file>

<file path=customXml/itemProps17.xml><?xml version="1.0" encoding="utf-8"?>
<ds:datastoreItem xmlns:ds="http://schemas.openxmlformats.org/officeDocument/2006/customXml" ds:itemID="{D808C67B-2BC9-40A6-A526-86E5498770F4}">
  <ds:schemaRefs/>
</ds:datastoreItem>
</file>

<file path=customXml/itemProps18.xml><?xml version="1.0" encoding="utf-8"?>
<ds:datastoreItem xmlns:ds="http://schemas.openxmlformats.org/officeDocument/2006/customXml" ds:itemID="{8BD762A4-ECBE-4982-A9F2-95EACB093018}">
  <ds:schemaRefs/>
</ds:datastoreItem>
</file>

<file path=customXml/itemProps19.xml><?xml version="1.0" encoding="utf-8"?>
<ds:datastoreItem xmlns:ds="http://schemas.openxmlformats.org/officeDocument/2006/customXml" ds:itemID="{F4E5E25C-FCBF-4E70-8AF4-F5AC2F17EE10}">
  <ds:schemaRefs/>
</ds:datastoreItem>
</file>

<file path=customXml/itemProps2.xml><?xml version="1.0" encoding="utf-8"?>
<ds:datastoreItem xmlns:ds="http://schemas.openxmlformats.org/officeDocument/2006/customXml" ds:itemID="{C411A1F7-7796-4C8E-8616-E0875DF339EE}">
  <ds:schemaRefs/>
</ds:datastoreItem>
</file>

<file path=customXml/itemProps20.xml><?xml version="1.0" encoding="utf-8"?>
<ds:datastoreItem xmlns:ds="http://schemas.openxmlformats.org/officeDocument/2006/customXml" ds:itemID="{5C241F89-FEDF-4EF6-83FC-A4101D2604BA}">
  <ds:schemaRefs/>
</ds:datastoreItem>
</file>

<file path=customXml/itemProps21.xml><?xml version="1.0" encoding="utf-8"?>
<ds:datastoreItem xmlns:ds="http://schemas.openxmlformats.org/officeDocument/2006/customXml" ds:itemID="{C865E4E7-9439-4945-94CC-A108CD404302}">
  <ds:schemaRefs/>
</ds:datastoreItem>
</file>

<file path=customXml/itemProps22.xml><?xml version="1.0" encoding="utf-8"?>
<ds:datastoreItem xmlns:ds="http://schemas.openxmlformats.org/officeDocument/2006/customXml" ds:itemID="{2333B5FF-BADC-42BE-BF4E-8A1564A2B340}">
  <ds:schemaRefs/>
</ds:datastoreItem>
</file>

<file path=customXml/itemProps23.xml><?xml version="1.0" encoding="utf-8"?>
<ds:datastoreItem xmlns:ds="http://schemas.openxmlformats.org/officeDocument/2006/customXml" ds:itemID="{5BB7815C-1C63-49F2-B4EF-7BBBF24CB2C0}">
  <ds:schemaRefs/>
</ds:datastoreItem>
</file>

<file path=customXml/itemProps3.xml><?xml version="1.0" encoding="utf-8"?>
<ds:datastoreItem xmlns:ds="http://schemas.openxmlformats.org/officeDocument/2006/customXml" ds:itemID="{B8894394-C0E9-4BE8-9198-D928C8CD4FD3}">
  <ds:schemaRefs/>
</ds:datastoreItem>
</file>

<file path=customXml/itemProps4.xml><?xml version="1.0" encoding="utf-8"?>
<ds:datastoreItem xmlns:ds="http://schemas.openxmlformats.org/officeDocument/2006/customXml" ds:itemID="{F9210F2B-7106-488D-988C-DA263D4F7509}">
  <ds:schemaRefs/>
</ds:datastoreItem>
</file>

<file path=customXml/itemProps5.xml><?xml version="1.0" encoding="utf-8"?>
<ds:datastoreItem xmlns:ds="http://schemas.openxmlformats.org/officeDocument/2006/customXml" ds:itemID="{2E6CDE15-E182-42AA-87EB-C9065B1E34AE}">
  <ds:schemaRefs/>
</ds:datastoreItem>
</file>

<file path=customXml/itemProps6.xml><?xml version="1.0" encoding="utf-8"?>
<ds:datastoreItem xmlns:ds="http://schemas.openxmlformats.org/officeDocument/2006/customXml" ds:itemID="{B047E170-AC10-4F0C-BFEF-1B409FB67658}">
  <ds:schemaRefs/>
</ds:datastoreItem>
</file>

<file path=customXml/itemProps7.xml><?xml version="1.0" encoding="utf-8"?>
<ds:datastoreItem xmlns:ds="http://schemas.openxmlformats.org/officeDocument/2006/customXml" ds:itemID="{75B8641B-1FFB-47A3-86C2-196C4BDB6A4A}">
  <ds:schemaRefs/>
</ds:datastoreItem>
</file>

<file path=customXml/itemProps8.xml><?xml version="1.0" encoding="utf-8"?>
<ds:datastoreItem xmlns:ds="http://schemas.openxmlformats.org/officeDocument/2006/customXml" ds:itemID="{D89F712C-45D1-4AD3-A67B-369831466387}">
  <ds:schemaRefs/>
</ds:datastoreItem>
</file>

<file path=customXml/itemProps9.xml><?xml version="1.0" encoding="utf-8"?>
<ds:datastoreItem xmlns:ds="http://schemas.openxmlformats.org/officeDocument/2006/customXml" ds:itemID="{D3150420-FC01-4BA9-A622-809DBD3DDEAB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151</Paragraphs>
  <Slides>22</Slides>
  <Notes>22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8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OPPOSans L</vt:lpstr>
      <vt:lpstr>Source Han Sans</vt:lpstr>
      <vt:lpstr>OPPOSans H</vt:lpstr>
      <vt:lpstr>汉仪旗黑-55简</vt:lpstr>
      <vt:lpstr>阿里巴巴普惠体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17:38:50</cp:keywords>
  <cp:revision>1</cp:revision>
  <cp:lastPrinted>2025-08-19T17:38:21.767</cp:lastPrinted>
  <dcterms:created xsi:type="dcterms:W3CDTF">2025-08-19T09:38:21Z</dcterms:created>
  <dcterms:modified xsi:type="dcterms:W3CDTF">2025-08-19T09:38:51Z</dcterms:modified>
</cp:coreProperties>
</file>